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96" r:id="rId1"/>
  </p:sldMasterIdLst>
  <p:notesMasterIdLst>
    <p:notesMasterId r:id="rId56"/>
  </p:notesMasterIdLst>
  <p:sldIdLst>
    <p:sldId id="321" r:id="rId2"/>
    <p:sldId id="257" r:id="rId3"/>
    <p:sldId id="272" r:id="rId4"/>
    <p:sldId id="258" r:id="rId5"/>
    <p:sldId id="273" r:id="rId6"/>
    <p:sldId id="298" r:id="rId7"/>
    <p:sldId id="282" r:id="rId8"/>
    <p:sldId id="274" r:id="rId9"/>
    <p:sldId id="299" r:id="rId10"/>
    <p:sldId id="268" r:id="rId11"/>
    <p:sldId id="283" r:id="rId12"/>
    <p:sldId id="275" r:id="rId13"/>
    <p:sldId id="300" r:id="rId14"/>
    <p:sldId id="302" r:id="rId15"/>
    <p:sldId id="301" r:id="rId16"/>
    <p:sldId id="303" r:id="rId17"/>
    <p:sldId id="269" r:id="rId18"/>
    <p:sldId id="284" r:id="rId19"/>
    <p:sldId id="304" r:id="rId20"/>
    <p:sldId id="280" r:id="rId21"/>
    <p:sldId id="305" r:id="rId22"/>
    <p:sldId id="288" r:id="rId23"/>
    <p:sldId id="306" r:id="rId24"/>
    <p:sldId id="307" r:id="rId25"/>
    <p:sldId id="308" r:id="rId26"/>
    <p:sldId id="290" r:id="rId27"/>
    <p:sldId id="309" r:id="rId28"/>
    <p:sldId id="289" r:id="rId29"/>
    <p:sldId id="291" r:id="rId30"/>
    <p:sldId id="310" r:id="rId31"/>
    <p:sldId id="292" r:id="rId32"/>
    <p:sldId id="293" r:id="rId33"/>
    <p:sldId id="270" r:id="rId34"/>
    <p:sldId id="294" r:id="rId35"/>
    <p:sldId id="313" r:id="rId36"/>
    <p:sldId id="285" r:id="rId37"/>
    <p:sldId id="314" r:id="rId38"/>
    <p:sldId id="286" r:id="rId39"/>
    <p:sldId id="315" r:id="rId40"/>
    <p:sldId id="295" r:id="rId41"/>
    <p:sldId id="316" r:id="rId42"/>
    <p:sldId id="271" r:id="rId43"/>
    <p:sldId id="311" r:id="rId44"/>
    <p:sldId id="312" r:id="rId45"/>
    <p:sldId id="296" r:id="rId46"/>
    <p:sldId id="287" r:id="rId47"/>
    <p:sldId id="317" r:id="rId48"/>
    <p:sldId id="319" r:id="rId49"/>
    <p:sldId id="281" r:id="rId50"/>
    <p:sldId id="318" r:id="rId51"/>
    <p:sldId id="276" r:id="rId52"/>
    <p:sldId id="320" r:id="rId53"/>
    <p:sldId id="322" r:id="rId54"/>
    <p:sldId id="259" r:id="rId5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  <a:srgbClr val="907393"/>
    <a:srgbClr val="D1A4D7"/>
    <a:srgbClr val="F9C8FA"/>
    <a:srgbClr val="FFF7F5"/>
    <a:srgbClr val="FFF5E4"/>
    <a:srgbClr val="FFF7DE"/>
    <a:srgbClr val="FBFDF5"/>
    <a:srgbClr val="F8FCEC"/>
    <a:srgbClr val="FFEC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30" autoAdjust="0"/>
    <p:restoredTop sz="93439" autoAdjust="0"/>
  </p:normalViewPr>
  <p:slideViewPr>
    <p:cSldViewPr snapToGrid="0">
      <p:cViewPr varScale="1">
        <p:scale>
          <a:sx n="62" d="100"/>
          <a:sy n="62" d="100"/>
        </p:scale>
        <p:origin x="848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001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C966B4-4232-1141-AF6D-7311250D269C}" type="datetimeFigureOut">
              <a:rPr lang="en-US" smtClean="0"/>
              <a:t>7/2/2024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EA0658-1D01-4340-8E74-73ADBC9468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111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FFF7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C17A95C1-3B70-6F17-5EA8-ADD441DCD158}"/>
              </a:ext>
            </a:extLst>
          </p:cNvPr>
          <p:cNvSpPr/>
          <p:nvPr userDrawn="1"/>
        </p:nvSpPr>
        <p:spPr>
          <a:xfrm rot="16200000">
            <a:off x="-1695126" y="3950429"/>
            <a:ext cx="5455143" cy="360000"/>
          </a:xfrm>
          <a:prstGeom prst="rect">
            <a:avLst/>
          </a:prstGeom>
          <a:solidFill>
            <a:srgbClr val="907393"/>
          </a:solidFill>
          <a:ln>
            <a:solidFill>
              <a:srgbClr val="90739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228EFA7-71C9-7D15-7F31-800DC5F553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solidFill>
            <a:srgbClr val="D1A4D7"/>
          </a:solidFill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156510B-7106-B84D-D2C8-D423FCE9C9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C514CD-56BF-4561-7451-48F995E874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78726-B05F-498D-A9FB-78036695A103}" type="datetime1">
              <a:rPr lang="en-MY" smtClean="0"/>
              <a:t>2/7/2024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73AA9E-D51C-EEDA-9A2B-A54D9862AB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Systemic Lupus Erythematosus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E87C81-6F9E-7998-E0E9-F7EEB7D435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BA56FAC-3DA1-BC32-D308-E66E1A7BAB79}"/>
              </a:ext>
            </a:extLst>
          </p:cNvPr>
          <p:cNvSpPr/>
          <p:nvPr userDrawn="1"/>
        </p:nvSpPr>
        <p:spPr>
          <a:xfrm>
            <a:off x="586408" y="546652"/>
            <a:ext cx="11605591" cy="365125"/>
          </a:xfrm>
          <a:prstGeom prst="rect">
            <a:avLst/>
          </a:prstGeom>
          <a:solidFill>
            <a:srgbClr val="907393"/>
          </a:solidFill>
          <a:ln>
            <a:solidFill>
              <a:srgbClr val="90739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0B71231-9E91-2351-41DD-EF2321EEA34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84" b="89936" l="8933" r="89973">
                        <a14:foregroundMark x1="77211" y1="83977" x2="77211" y2="83977"/>
                        <a14:foregroundMark x1="75023" y1="81965" x2="59344" y2="83977"/>
                        <a14:foregroundMark x1="79490" y1="81965" x2="52598" y2="75040"/>
                        <a14:foregroundMark x1="24613" y1="38486" x2="14585" y2="70531"/>
                        <a14:foregroundMark x1="14585" y1="70531" x2="21240" y2="62238"/>
                        <a14:foregroundMark x1="80583" y1="80998" x2="79490" y2="80032"/>
                        <a14:foregroundMark x1="8933" y1="71095" x2="8933" y2="71095"/>
                        <a14:foregroundMark x1="73838" y1="75040" x2="73838" y2="75040"/>
                        <a14:foregroundMark x1="82862" y1="75040" x2="73838" y2="86957"/>
                        <a14:foregroundMark x1="73838" y1="88889" x2="68277" y2="83011"/>
                        <a14:foregroundMark x1="54877" y1="88889" x2="54877" y2="88889"/>
                        <a14:foregroundMark x1="67183" y1="85910" x2="76117" y2="86957"/>
                        <a14:foregroundMark x1="22425" y1="49356" x2="50410" y2="73510"/>
                        <a14:foregroundMark x1="50410" y1="73510" x2="82862" y2="7407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62546"/>
            <a:ext cx="2365513" cy="2680626"/>
          </a:xfrm>
          <a:prstGeom prst="rect">
            <a:avLst/>
          </a:prstGeom>
        </p:spPr>
      </p:pic>
      <p:sp>
        <p:nvSpPr>
          <p:cNvPr id="11" name="Footer Placeholder 3">
            <a:extLst>
              <a:ext uri="{FF2B5EF4-FFF2-40B4-BE49-F238E27FC236}">
                <a16:creationId xmlns:a16="http://schemas.microsoft.com/office/drawing/2014/main" id="{7A368F1D-FBC6-867D-48D3-11B22969AEFF}"/>
              </a:ext>
            </a:extLst>
          </p:cNvPr>
          <p:cNvSpPr txBox="1">
            <a:spLocks/>
          </p:cNvSpPr>
          <p:nvPr userDrawn="1"/>
        </p:nvSpPr>
        <p:spPr>
          <a:xfrm>
            <a:off x="3497580" y="6356349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Clinical Practice Guidelines Management of Systemic Lupus Erythematosus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93602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6A98C5-0785-E13D-B5B3-01664F7190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1865AFC-5512-4CA7-6885-5F8ABED520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FCCD4A-9FC0-AAE0-32F8-AC6755424C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4F13D-8511-4C3D-BE19-012E997DA8FA}" type="datetime1">
              <a:rPr lang="en-MY" smtClean="0"/>
              <a:t>2/7/2024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C0FC84-849B-2BCE-200C-192F86DE0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Systemic Lupus Erythematosus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57E1C3-5EEC-0280-E3EE-564894CA5F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F6ED186-3567-C65E-99E9-13216CA532B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84" b="89936" l="8933" r="89973">
                        <a14:foregroundMark x1="77211" y1="83977" x2="77211" y2="83977"/>
                        <a14:foregroundMark x1="75023" y1="81965" x2="59344" y2="83977"/>
                        <a14:foregroundMark x1="79490" y1="81965" x2="52598" y2="75040"/>
                        <a14:foregroundMark x1="24613" y1="38486" x2="14585" y2="70531"/>
                        <a14:foregroundMark x1="14585" y1="70531" x2="21240" y2="62238"/>
                        <a14:foregroundMark x1="80583" y1="80998" x2="79490" y2="80032"/>
                        <a14:foregroundMark x1="8933" y1="71095" x2="8933" y2="71095"/>
                        <a14:foregroundMark x1="73838" y1="75040" x2="73838" y2="75040"/>
                        <a14:foregroundMark x1="82862" y1="75040" x2="73838" y2="86957"/>
                        <a14:foregroundMark x1="73838" y1="88889" x2="68277" y2="83011"/>
                        <a14:foregroundMark x1="54877" y1="88889" x2="54877" y2="88889"/>
                        <a14:foregroundMark x1="67183" y1="85910" x2="76117" y2="86957"/>
                        <a14:foregroundMark x1="22425" y1="49356" x2="50410" y2="73510"/>
                        <a14:foregroundMark x1="50410" y1="73510" x2="82862" y2="7407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62546"/>
            <a:ext cx="1276349" cy="1446373"/>
          </a:xfrm>
          <a:prstGeom prst="rect">
            <a:avLst/>
          </a:prstGeom>
        </p:spPr>
      </p:pic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1083F0E8-1F23-3BCF-1F54-3C62D5157C06}"/>
              </a:ext>
            </a:extLst>
          </p:cNvPr>
          <p:cNvSpPr txBox="1">
            <a:spLocks/>
          </p:cNvSpPr>
          <p:nvPr userDrawn="1"/>
        </p:nvSpPr>
        <p:spPr>
          <a:xfrm>
            <a:off x="3611880" y="6356349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Clinical Practice Guidelines Management of Systemic Lupus Erythematosus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70035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FF16922-28C8-3044-0D91-5D424F096FE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839F226-8DC3-6057-21F8-158ECD69EF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76E6AB-B9A6-AA2D-483E-BD1EF3C89D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13E3C-282E-41AF-B12B-44D1CE61C0B8}" type="datetime1">
              <a:rPr lang="en-MY" smtClean="0"/>
              <a:t>2/7/2024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179CAA-E3B2-718D-5BA7-E28638F356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Systemic Lupus Erythematosus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489BAF-1999-6DA4-520C-0952F3DE71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6EA3815E-ED2D-40D0-9D79-9DC566FD1BC1}"/>
              </a:ext>
            </a:extLst>
          </p:cNvPr>
          <p:cNvSpPr txBox="1">
            <a:spLocks/>
          </p:cNvSpPr>
          <p:nvPr userDrawn="1"/>
        </p:nvSpPr>
        <p:spPr>
          <a:xfrm>
            <a:off x="3611880" y="6356984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Clinical Practice Guidelines Management of Systemic Lupus Erythematosus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1254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D2E686-338D-D1A8-2B10-8FDAFC9BE5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E6CBA7-3364-A010-B74D-DEFD205DD5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25B55B-4C52-B742-2C2A-CB5FCFDD08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B23E5-BD79-4F9B-B4A9-4C6D145CC0CC}" type="datetime1">
              <a:rPr lang="en-MY" smtClean="0"/>
              <a:t>2/7/2024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8BEB3E-E535-4A3B-E069-2FDC469F5C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Clinical Practice Guidelines Systemic Lupus Erythematosus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B45FB9-9A89-791A-20F8-965C42725E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56B7400-7490-3EE1-4FC4-05FA90C19E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84" b="89936" l="8933" r="89973">
                        <a14:foregroundMark x1="77211" y1="83977" x2="77211" y2="83977"/>
                        <a14:foregroundMark x1="75023" y1="81965" x2="59344" y2="83977"/>
                        <a14:foregroundMark x1="79490" y1="81965" x2="52598" y2="75040"/>
                        <a14:foregroundMark x1="24613" y1="38486" x2="14585" y2="70531"/>
                        <a14:foregroundMark x1="14585" y1="70531" x2="21240" y2="62238"/>
                        <a14:foregroundMark x1="80583" y1="80998" x2="79490" y2="80032"/>
                        <a14:foregroundMark x1="8933" y1="71095" x2="8933" y2="71095"/>
                        <a14:foregroundMark x1="73838" y1="75040" x2="73838" y2="75040"/>
                        <a14:foregroundMark x1="82862" y1="75040" x2="73838" y2="86957"/>
                        <a14:foregroundMark x1="73838" y1="88889" x2="68277" y2="83011"/>
                        <a14:foregroundMark x1="54877" y1="88889" x2="54877" y2="88889"/>
                        <a14:foregroundMark x1="67183" y1="85910" x2="76117" y2="86957"/>
                        <a14:foregroundMark x1="22425" y1="49356" x2="50410" y2="73510"/>
                        <a14:foregroundMark x1="50410" y1="73510" x2="82862" y2="7407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62546"/>
            <a:ext cx="1276349" cy="1446373"/>
          </a:xfrm>
          <a:prstGeom prst="rect">
            <a:avLst/>
          </a:prstGeom>
        </p:spPr>
      </p:pic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FB2CA8E4-ED71-9ADE-A3BA-C2354AF8F5D5}"/>
              </a:ext>
            </a:extLst>
          </p:cNvPr>
          <p:cNvSpPr txBox="1">
            <a:spLocks/>
          </p:cNvSpPr>
          <p:nvPr userDrawn="1"/>
        </p:nvSpPr>
        <p:spPr>
          <a:xfrm>
            <a:off x="3611880" y="6356348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Clinical Practice Guidelines Management of Systemic Lupus Erythematosus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4358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004425-2F12-FC87-7814-DE9847060E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8832A1-0409-59C9-8FE2-F6ED693538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12C18A-B2BE-D5CA-76D3-38CD9BA6ED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B0113-0CC6-4A54-AE0C-26C3E818FA99}" type="datetime1">
              <a:rPr lang="en-MY" smtClean="0"/>
              <a:t>2/7/2024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E258F5-C078-614D-BB01-F98E5D6A7B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Systemic Lupus Erythematosus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6DB423-2ED8-FC6E-CD07-B1CA459237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5274D9C-B180-5475-164D-4CE54B974D2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84" b="89936" l="8933" r="89973">
                        <a14:foregroundMark x1="77211" y1="83977" x2="77211" y2="83977"/>
                        <a14:foregroundMark x1="75023" y1="81965" x2="59344" y2="83977"/>
                        <a14:foregroundMark x1="79490" y1="81965" x2="52598" y2="75040"/>
                        <a14:foregroundMark x1="24613" y1="38486" x2="14585" y2="70531"/>
                        <a14:foregroundMark x1="14585" y1="70531" x2="21240" y2="62238"/>
                        <a14:foregroundMark x1="80583" y1="80998" x2="79490" y2="80032"/>
                        <a14:foregroundMark x1="8933" y1="71095" x2="8933" y2="71095"/>
                        <a14:foregroundMark x1="73838" y1="75040" x2="73838" y2="75040"/>
                        <a14:foregroundMark x1="82862" y1="75040" x2="73838" y2="86957"/>
                        <a14:foregroundMark x1="73838" y1="88889" x2="68277" y2="83011"/>
                        <a14:foregroundMark x1="54877" y1="88889" x2="54877" y2="88889"/>
                        <a14:foregroundMark x1="67183" y1="85910" x2="76117" y2="86957"/>
                        <a14:foregroundMark x1="22425" y1="49356" x2="50410" y2="73510"/>
                        <a14:foregroundMark x1="50410" y1="73510" x2="82862" y2="7407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62546"/>
            <a:ext cx="2365513" cy="2680626"/>
          </a:xfrm>
          <a:prstGeom prst="rect">
            <a:avLst/>
          </a:prstGeom>
        </p:spPr>
      </p:pic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29F86391-6CF1-C4DB-3E95-CF496A0EDEBD}"/>
              </a:ext>
            </a:extLst>
          </p:cNvPr>
          <p:cNvSpPr txBox="1">
            <a:spLocks/>
          </p:cNvSpPr>
          <p:nvPr userDrawn="1"/>
        </p:nvSpPr>
        <p:spPr>
          <a:xfrm>
            <a:off x="3611880" y="6356349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Clinical Practice Guidelines Management of Systemic Lupus Erythematosus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3141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5F0809-97D2-7F69-3C86-047353B3FC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98BF18-092D-1673-8B78-89F8F58FC62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0BF2FED-765D-0392-010E-CA291147F4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A8686B-832A-4AD3-403F-3B62136CD7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E1E3F-6958-4DD2-B052-CEEB3AE9ABE5}" type="datetime1">
              <a:rPr lang="en-MY" smtClean="0"/>
              <a:t>2/7/2024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3B0BC0-70B9-7EDA-6C1D-66C7056613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Clinical Practice Guidelines Systemic Lupus Erythematosus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5C80B0-32FF-74A1-829A-64218DDAF8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85A980B-5533-EFD4-1C45-2BEF0FEBF6E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84" b="89936" l="8933" r="89973">
                        <a14:foregroundMark x1="77211" y1="83977" x2="77211" y2="83977"/>
                        <a14:foregroundMark x1="75023" y1="81965" x2="59344" y2="83977"/>
                        <a14:foregroundMark x1="79490" y1="81965" x2="52598" y2="75040"/>
                        <a14:foregroundMark x1="24613" y1="38486" x2="14585" y2="70531"/>
                        <a14:foregroundMark x1="14585" y1="70531" x2="21240" y2="62238"/>
                        <a14:foregroundMark x1="80583" y1="80998" x2="79490" y2="80032"/>
                        <a14:foregroundMark x1="8933" y1="71095" x2="8933" y2="71095"/>
                        <a14:foregroundMark x1="73838" y1="75040" x2="73838" y2="75040"/>
                        <a14:foregroundMark x1="82862" y1="75040" x2="73838" y2="86957"/>
                        <a14:foregroundMark x1="73838" y1="88889" x2="68277" y2="83011"/>
                        <a14:foregroundMark x1="54877" y1="88889" x2="54877" y2="88889"/>
                        <a14:foregroundMark x1="67183" y1="85910" x2="76117" y2="86957"/>
                        <a14:foregroundMark x1="22425" y1="49356" x2="50410" y2="73510"/>
                        <a14:foregroundMark x1="50410" y1="73510" x2="82862" y2="7407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62546"/>
            <a:ext cx="1289657" cy="1461454"/>
          </a:xfrm>
          <a:prstGeom prst="rect">
            <a:avLst/>
          </a:prstGeom>
        </p:spPr>
      </p:pic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5DE8FC47-D385-73F4-D164-2BB7CFD5D72B}"/>
              </a:ext>
            </a:extLst>
          </p:cNvPr>
          <p:cNvSpPr txBox="1">
            <a:spLocks/>
          </p:cNvSpPr>
          <p:nvPr userDrawn="1"/>
        </p:nvSpPr>
        <p:spPr>
          <a:xfrm>
            <a:off x="3611880" y="6356349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Clinical Practice Guidelines Management of Systemic Lupus Erythematosus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6708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5FD982-9A1B-AF00-0BA0-E450717BC7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5C4F20-340B-E01C-A223-643793A989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F5CAFF8-EF93-98B0-F237-8AD3FFC1E3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694D9C-8F0A-933B-4E89-5517D189718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F9CEF8D-5565-615F-EB46-ABFB5B6592C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D03EBB4-C99B-6FE1-4B6E-0981FC4689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60BD1-0776-430C-9EEE-BE716D0032AF}" type="datetime1">
              <a:rPr lang="en-MY" smtClean="0"/>
              <a:t>2/7/2024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FC38546-81F8-E716-EC42-3D72634FAF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Systemic Lupus Erythematosus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9BEC1F7-FF1D-7369-677D-255C7C2F4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2F82C8E-10F1-C0BC-054C-F4E6BD5D9B3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84" b="89936" l="8933" r="89973">
                        <a14:foregroundMark x1="77211" y1="83977" x2="77211" y2="83977"/>
                        <a14:foregroundMark x1="75023" y1="81965" x2="59344" y2="83977"/>
                        <a14:foregroundMark x1="79490" y1="81965" x2="52598" y2="75040"/>
                        <a14:foregroundMark x1="24613" y1="38486" x2="14585" y2="70531"/>
                        <a14:foregroundMark x1="14585" y1="70531" x2="21240" y2="62238"/>
                        <a14:foregroundMark x1="80583" y1="80998" x2="79490" y2="80032"/>
                        <a14:foregroundMark x1="8933" y1="71095" x2="8933" y2="71095"/>
                        <a14:foregroundMark x1="73838" y1="75040" x2="73838" y2="75040"/>
                        <a14:foregroundMark x1="82862" y1="75040" x2="73838" y2="86957"/>
                        <a14:foregroundMark x1="73838" y1="88889" x2="68277" y2="83011"/>
                        <a14:foregroundMark x1="54877" y1="88889" x2="54877" y2="88889"/>
                        <a14:foregroundMark x1="67183" y1="85910" x2="76117" y2="86957"/>
                        <a14:foregroundMark x1="22425" y1="49356" x2="50410" y2="73510"/>
                        <a14:foregroundMark x1="50410" y1="73510" x2="82862" y2="7407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62546"/>
            <a:ext cx="1281253" cy="1451930"/>
          </a:xfrm>
          <a:prstGeom prst="rect">
            <a:avLst/>
          </a:prstGeom>
        </p:spPr>
      </p:pic>
      <p:sp>
        <p:nvSpPr>
          <p:cNvPr id="11" name="Footer Placeholder 3">
            <a:extLst>
              <a:ext uri="{FF2B5EF4-FFF2-40B4-BE49-F238E27FC236}">
                <a16:creationId xmlns:a16="http://schemas.microsoft.com/office/drawing/2014/main" id="{C5799CEC-4CA9-A968-7724-196F4C40FB25}"/>
              </a:ext>
            </a:extLst>
          </p:cNvPr>
          <p:cNvSpPr txBox="1">
            <a:spLocks/>
          </p:cNvSpPr>
          <p:nvPr userDrawn="1"/>
        </p:nvSpPr>
        <p:spPr>
          <a:xfrm>
            <a:off x="3611880" y="6356349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Clinical Practice Guidelines Management of Systemic Lupus Erythematosus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4376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9FACA8-E937-8F8F-DE0B-AA96EE7A3A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54C62B5-6632-5354-447E-6E668DB329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3CCE5-D521-408C-A7B8-461056B30217}" type="datetime1">
              <a:rPr lang="en-MY" smtClean="0"/>
              <a:t>2/7/2024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60989AB-E0CE-CA61-3A5B-2A412CB2F4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Systemic Lupus Erythematosus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F63F22-C110-D689-5222-A1F6F180C3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A8AF594-C725-AD6F-46B7-616D388672D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84" b="89936" l="8933" r="89973">
                        <a14:foregroundMark x1="77211" y1="83977" x2="77211" y2="83977"/>
                        <a14:foregroundMark x1="75023" y1="81965" x2="59344" y2="83977"/>
                        <a14:foregroundMark x1="79490" y1="81965" x2="52598" y2="75040"/>
                        <a14:foregroundMark x1="24613" y1="38486" x2="14585" y2="70531"/>
                        <a14:foregroundMark x1="14585" y1="70531" x2="21240" y2="62238"/>
                        <a14:foregroundMark x1="80583" y1="80998" x2="79490" y2="80032"/>
                        <a14:foregroundMark x1="8933" y1="71095" x2="8933" y2="71095"/>
                        <a14:foregroundMark x1="73838" y1="75040" x2="73838" y2="75040"/>
                        <a14:foregroundMark x1="82862" y1="75040" x2="73838" y2="86957"/>
                        <a14:foregroundMark x1="73838" y1="88889" x2="68277" y2="83011"/>
                        <a14:foregroundMark x1="54877" y1="88889" x2="54877" y2="88889"/>
                        <a14:foregroundMark x1="67183" y1="85910" x2="76117" y2="86957"/>
                        <a14:foregroundMark x1="22425" y1="49356" x2="50410" y2="73510"/>
                        <a14:foregroundMark x1="50410" y1="73510" x2="82862" y2="7407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62546"/>
            <a:ext cx="1289657" cy="1461454"/>
          </a:xfrm>
          <a:prstGeom prst="rect">
            <a:avLst/>
          </a:prstGeom>
        </p:spPr>
      </p:pic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46B4576F-A901-CD56-B61C-A9EB9E67464D}"/>
              </a:ext>
            </a:extLst>
          </p:cNvPr>
          <p:cNvSpPr txBox="1">
            <a:spLocks/>
          </p:cNvSpPr>
          <p:nvPr userDrawn="1"/>
        </p:nvSpPr>
        <p:spPr>
          <a:xfrm>
            <a:off x="3611880" y="6356349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Clinical Practice Guidelines Management of Systemic Lupus Erythematosus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4658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B40DB4D-EE4E-3092-F1E2-B275594736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3CE1E-C155-4D3E-8B2A-CFCFE1A05C1F}" type="datetime1">
              <a:rPr lang="en-MY" smtClean="0"/>
              <a:t>2/7/2024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4D38951-643F-6E80-477E-822A112B9C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Systemic Lupus Erythematosus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A71E6E-BCB2-880D-249E-23FA541365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‹#›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459469D-C744-5365-385B-18C6D4356C8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84" b="89936" l="8933" r="89973">
                        <a14:foregroundMark x1="77211" y1="83977" x2="77211" y2="83977"/>
                        <a14:foregroundMark x1="75023" y1="81965" x2="59344" y2="83977"/>
                        <a14:foregroundMark x1="79490" y1="81965" x2="52598" y2="75040"/>
                        <a14:foregroundMark x1="24613" y1="38486" x2="14585" y2="70531"/>
                        <a14:foregroundMark x1="14585" y1="70531" x2="21240" y2="62238"/>
                        <a14:foregroundMark x1="80583" y1="80998" x2="79490" y2="80032"/>
                        <a14:foregroundMark x1="8933" y1="71095" x2="8933" y2="71095"/>
                        <a14:foregroundMark x1="73838" y1="75040" x2="73838" y2="75040"/>
                        <a14:foregroundMark x1="82862" y1="75040" x2="73838" y2="86957"/>
                        <a14:foregroundMark x1="73838" y1="88889" x2="68277" y2="83011"/>
                        <a14:foregroundMark x1="54877" y1="88889" x2="54877" y2="88889"/>
                        <a14:foregroundMark x1="67183" y1="85910" x2="76117" y2="86957"/>
                        <a14:foregroundMark x1="22425" y1="49356" x2="50410" y2="73510"/>
                        <a14:foregroundMark x1="50410" y1="73510" x2="82862" y2="7407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62546"/>
            <a:ext cx="2365513" cy="2680626"/>
          </a:xfrm>
          <a:prstGeom prst="rect">
            <a:avLst/>
          </a:prstGeom>
        </p:spPr>
      </p:pic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F1E31A2C-6FF7-892F-DD88-9F71CD586E99}"/>
              </a:ext>
            </a:extLst>
          </p:cNvPr>
          <p:cNvSpPr txBox="1">
            <a:spLocks/>
          </p:cNvSpPr>
          <p:nvPr userDrawn="1"/>
        </p:nvSpPr>
        <p:spPr>
          <a:xfrm>
            <a:off x="3611880" y="6356349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Clinical Practice Guidelines Management of Systemic Lupus Erythematosus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90050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25637-327D-4F64-5CD0-F453FBE061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A37561-861C-FB96-6D8D-0BFD1319EF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76E03F5-46CA-B283-1C5E-A23C17DBDA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D6A9167-8099-163B-91D4-095B45433D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EF728-B9B6-41E1-90FA-EE98D621C761}" type="datetime1">
              <a:rPr lang="en-MY" smtClean="0"/>
              <a:t>2/7/2024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617175-8090-C93B-E656-C69D67445F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Systemic Lupus Erythematosus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2E55DA-9175-C86A-5FAC-2065138C18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F9849FD2-9FE4-D383-6CDA-9AAC974F5476}"/>
              </a:ext>
            </a:extLst>
          </p:cNvPr>
          <p:cNvSpPr txBox="1">
            <a:spLocks/>
          </p:cNvSpPr>
          <p:nvPr userDrawn="1"/>
        </p:nvSpPr>
        <p:spPr>
          <a:xfrm>
            <a:off x="3611880" y="6348412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Clinical Practice Guidelines Management of Systemic Lupus Erythematosus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8017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6650A2-D8C8-E450-2951-8C5303C9D3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90C8871-72D6-0EA1-7DF2-0885C1D0D57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CC2F01E-306F-EBE5-7B86-41D8649014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34160D-D2E9-6347-1389-65C8733E61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F51BF0-F21B-40B1-BD47-65D273E1A8CC}" type="datetime1">
              <a:rPr lang="en-MY" smtClean="0"/>
              <a:t>2/7/2024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E520FB-DE7B-D9A8-A29F-9EC8A228B5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Systemic Lupus Erythematosus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69C9955-8729-700D-2224-177EAFF13B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46D2F560-5227-65FD-2AD4-3B3B5011DBD6}"/>
              </a:ext>
            </a:extLst>
          </p:cNvPr>
          <p:cNvSpPr txBox="1">
            <a:spLocks/>
          </p:cNvSpPr>
          <p:nvPr userDrawn="1"/>
        </p:nvSpPr>
        <p:spPr>
          <a:xfrm>
            <a:off x="3611880" y="6356349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Clinical Practice Guidelines Management of Systemic Lupus Erythematosus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74741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7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A5A2173-C048-6B71-8927-64C69AD11B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8720" y="136525"/>
            <a:ext cx="11003280" cy="1189355"/>
          </a:xfrm>
          <a:prstGeom prst="rect">
            <a:avLst/>
          </a:prstGeom>
          <a:solidFill>
            <a:srgbClr val="D1A4D7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6F3E80-474B-69E8-45E7-0A30185BE1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54380" y="1508920"/>
            <a:ext cx="10744200" cy="46680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2C827-9E47-6D9B-01E6-EDABDEB5B70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54380" y="635634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C6DC8C-FDDD-4BD3-B818-1D80449749B6}" type="datetime1">
              <a:rPr lang="en-MY" smtClean="0"/>
              <a:t>2/7/2024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387F17-AE51-C315-5492-831A7C7B6B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97580" y="6356350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/>
              <a:t>Clinical Practice Guidelines Systemic Lupus Erythematosus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09C773-BCB4-7783-EC4E-F90979A03E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55380" y="635634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5FCF33-A321-0F49-A25D-3943EB967B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3605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4AA864-4AE8-C30D-C7A5-B911B327D9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71342" y="1011895"/>
            <a:ext cx="9568543" cy="2387600"/>
          </a:xfrm>
        </p:spPr>
        <p:txBody>
          <a:bodyPr>
            <a:normAutofit fontScale="90000"/>
          </a:bodyPr>
          <a:lstStyle/>
          <a:p>
            <a:r>
              <a:rPr lang="en-US" dirty="0">
                <a:ln>
                  <a:solidFill>
                    <a:srgbClr val="FF00FF"/>
                  </a:solidFill>
                </a:ln>
                <a:solidFill>
                  <a:schemeClr val="tx1"/>
                </a:solidFill>
              </a:rPr>
              <a:t>Training of Core Trainers</a:t>
            </a:r>
            <a:br>
              <a:rPr lang="en-US" dirty="0">
                <a:ln>
                  <a:solidFill>
                    <a:srgbClr val="FF00FF"/>
                  </a:solidFill>
                </a:ln>
                <a:solidFill>
                  <a:schemeClr val="tx1"/>
                </a:solidFill>
              </a:rPr>
            </a:br>
            <a:r>
              <a:rPr lang="en-US" dirty="0">
                <a:ln>
                  <a:solidFill>
                    <a:srgbClr val="FF00FF"/>
                  </a:solidFill>
                </a:ln>
                <a:solidFill>
                  <a:schemeClr val="tx1"/>
                </a:solidFill>
              </a:rPr>
              <a:t>CPG Management of </a:t>
            </a:r>
            <a:br>
              <a:rPr lang="en-US" dirty="0">
                <a:ln>
                  <a:solidFill>
                    <a:srgbClr val="FF00FF"/>
                  </a:solidFill>
                </a:ln>
                <a:solidFill>
                  <a:schemeClr val="tx1"/>
                </a:solidFill>
              </a:rPr>
            </a:br>
            <a:r>
              <a:rPr lang="en-US" dirty="0">
                <a:ln>
                  <a:solidFill>
                    <a:srgbClr val="FF00FF"/>
                  </a:solidFill>
                </a:ln>
                <a:solidFill>
                  <a:schemeClr val="tx1"/>
                </a:solidFill>
              </a:rPr>
              <a:t>Systemic Lupus Erythematosus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C158C4A-6792-81D6-63F1-138DFA54CC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96593" y="3870692"/>
            <a:ext cx="9711544" cy="60323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sz="3400" b="1" dirty="0"/>
              <a:t>Lecture 5: Pharmacological Treatment</a:t>
            </a:r>
          </a:p>
        </p:txBody>
      </p:sp>
      <p:pic>
        <p:nvPicPr>
          <p:cNvPr id="9" name="Picture 8" descr="A person with pink butterflies&#10;&#10;Description automatically generated">
            <a:extLst>
              <a:ext uri="{FF2B5EF4-FFF2-40B4-BE49-F238E27FC236}">
                <a16:creationId xmlns:a16="http://schemas.microsoft.com/office/drawing/2014/main" id="{074CBA86-DDE5-761F-4D74-86C75D0DA6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26485">
            <a:off x="9923676" y="3928679"/>
            <a:ext cx="1568923" cy="2504408"/>
          </a:xfrm>
          <a:prstGeom prst="rect">
            <a:avLst/>
          </a:prstGeom>
          <a:ln w="38100">
            <a:solidFill>
              <a:srgbClr val="907393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4" name="Subtitle 2">
            <a:extLst>
              <a:ext uri="{FF2B5EF4-FFF2-40B4-BE49-F238E27FC236}">
                <a16:creationId xmlns:a16="http://schemas.microsoft.com/office/drawing/2014/main" id="{1EF903D7-3CDA-4D50-4408-AB631A9C7CBD}"/>
              </a:ext>
            </a:extLst>
          </p:cNvPr>
          <p:cNvSpPr txBox="1">
            <a:spLocks/>
          </p:cNvSpPr>
          <p:nvPr/>
        </p:nvSpPr>
        <p:spPr>
          <a:xfrm>
            <a:off x="1280365" y="4695206"/>
            <a:ext cx="9144000" cy="114387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2800" dirty="0"/>
              <a:t>Dr. Liza Mohd Isa</a:t>
            </a:r>
          </a:p>
          <a:p>
            <a:pPr>
              <a:spcBef>
                <a:spcPts val="0"/>
              </a:spcBef>
            </a:pPr>
            <a:r>
              <a:rPr lang="en-US" sz="2800" dirty="0"/>
              <a:t>Consultant Rheumatologist</a:t>
            </a:r>
          </a:p>
          <a:p>
            <a:pPr>
              <a:spcBef>
                <a:spcPts val="0"/>
              </a:spcBef>
            </a:pPr>
            <a:r>
              <a:rPr lang="en-US" sz="2800" dirty="0"/>
              <a:t>Hospital Putrajaya, Putrajaya</a:t>
            </a:r>
          </a:p>
        </p:txBody>
      </p:sp>
    </p:spTree>
    <p:extLst>
      <p:ext uri="{BB962C8B-B14F-4D97-AF65-F5344CB8AC3E}">
        <p14:creationId xmlns:p14="http://schemas.microsoft.com/office/powerpoint/2010/main" val="37918476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3AB3330-BC99-29D6-890B-783CC1F53B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Corticosteroids</a:t>
            </a:r>
            <a:r>
              <a:rPr lang="en-US" sz="3200" dirty="0">
                <a:solidFill>
                  <a:schemeClr val="tx1"/>
                </a:solidFill>
              </a:rPr>
              <a:t>-3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4FB0E38-64B1-9F9F-AEF6-D1130A7CE5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10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322378D-E134-AF50-5DE5-26B1E6D12F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8720" y="1493663"/>
            <a:ext cx="9633735" cy="191517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EECDE7F-4A87-3857-72AD-A1571A1A59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8720" y="3449163"/>
            <a:ext cx="9633736" cy="231186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85AA784-95BC-C61B-F0D2-17347CFE919B}"/>
              </a:ext>
            </a:extLst>
          </p:cNvPr>
          <p:cNvSpPr txBox="1"/>
          <p:nvPr/>
        </p:nvSpPr>
        <p:spPr>
          <a:xfrm>
            <a:off x="773426" y="5764221"/>
            <a:ext cx="106451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MY" sz="1400" dirty="0"/>
              <a:t>21. Gordon C, et al. The British Society for Rheumatology guideline for the management of systemic lupus erythematosus in adults. Rheumatology (Oxford). 2018;57(1):e1-e45.</a:t>
            </a:r>
          </a:p>
          <a:p>
            <a:pPr algn="just"/>
            <a:r>
              <a:rPr lang="en-MY" sz="1400" dirty="0"/>
              <a:t>50. </a:t>
            </a:r>
            <a:r>
              <a:rPr lang="en-MY" sz="1400" dirty="0" err="1"/>
              <a:t>Fanouriakis</a:t>
            </a:r>
            <a:r>
              <a:rPr lang="en-MY" sz="1400" dirty="0"/>
              <a:t> A, et al. 2019 update of the EULAR recommendations for the management of systemic lupus erythematosus. Ann Rheum Dis. 2019;78(6):736-745.</a:t>
            </a:r>
          </a:p>
        </p:txBody>
      </p:sp>
    </p:spTree>
    <p:extLst>
      <p:ext uri="{BB962C8B-B14F-4D97-AF65-F5344CB8AC3E}">
        <p14:creationId xmlns:p14="http://schemas.microsoft.com/office/powerpoint/2010/main" val="14299925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B42F48CA-B850-CCCC-E4F2-3C25F72B01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GB" dirty="0"/>
              <a:t>ANTIMALARIAL (HYDROXYCHLOROQUINE)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D4BCD31-4BA3-D30A-E4CD-94D3F975743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E50E2F4-E5F5-9F6E-AC5E-84E3333103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5198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D896D3-37AD-7029-DC7A-C75038C6EC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Hydroxychloroquine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4962EA-9B0D-7917-9243-992CCCF05B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en-US" dirty="0"/>
              <a:t>An anti-malarial drug with anti-inflammatory and immunomodulator effects. </a:t>
            </a:r>
          </a:p>
          <a:p>
            <a:pPr algn="just"/>
            <a:r>
              <a:rPr lang="en-US" dirty="0"/>
              <a:t>Long-term use of HCQ has been shown to:</a:t>
            </a:r>
          </a:p>
          <a:p>
            <a:pPr marL="760413" indent="-457200" algn="just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dirty="0"/>
              <a:t>ameliorate active SLE manifestations</a:t>
            </a:r>
          </a:p>
          <a:p>
            <a:pPr marL="760413" indent="-457200" algn="just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dirty="0"/>
              <a:t>improve immunologic parameters and disease activity scores</a:t>
            </a:r>
          </a:p>
          <a:p>
            <a:pPr marL="760413" indent="-457200" algn="just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dirty="0"/>
              <a:t>prevent disease flares and sustain remission</a:t>
            </a:r>
          </a:p>
          <a:p>
            <a:pPr marL="303213" indent="0" algn="just">
              <a:spcBef>
                <a:spcPts val="0"/>
              </a:spcBef>
              <a:buNone/>
            </a:pPr>
            <a:endParaRPr lang="en-US" dirty="0"/>
          </a:p>
          <a:p>
            <a:pPr algn="just"/>
            <a:r>
              <a:rPr lang="en-US" dirty="0"/>
              <a:t>HCQ is the mainstay of lupus treatment and is recommended to be used in SLE unless intolerant or contraindicated.</a:t>
            </a:r>
            <a:r>
              <a:rPr lang="en-US" baseline="30000" dirty="0"/>
              <a:t>18; 21; 50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E6977F2-22C3-467B-0C8A-E779C6468799}"/>
              </a:ext>
            </a:extLst>
          </p:cNvPr>
          <p:cNvSpPr txBox="1"/>
          <p:nvPr/>
        </p:nvSpPr>
        <p:spPr>
          <a:xfrm>
            <a:off x="887944" y="5653743"/>
            <a:ext cx="105496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sz="1400" dirty="0"/>
              <a:t>18. Hahn BH, et al. </a:t>
            </a:r>
            <a:r>
              <a:rPr lang="en-US" sz="1400" dirty="0"/>
              <a:t>American College of Rheumatology guidelines for screening, treatment, and management of lupus nephritis. Arthritis Care Res. 2012;64(6):797-808.</a:t>
            </a:r>
            <a:endParaRPr lang="en-MY" sz="14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10280C7-B121-D6E8-300C-2EDC3A55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9001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D896D3-37AD-7029-DC7A-C75038C6EC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Hydroxychloroquine</a:t>
            </a:r>
            <a:r>
              <a:rPr lang="en-US" sz="3200" dirty="0">
                <a:solidFill>
                  <a:schemeClr val="tx1"/>
                </a:solidFill>
              </a:rPr>
              <a:t>-2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4962EA-9B0D-7917-9243-992CCCF05B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4380" y="1508920"/>
            <a:ext cx="10744200" cy="4459618"/>
          </a:xfrm>
        </p:spPr>
        <p:txBody>
          <a:bodyPr>
            <a:noAutofit/>
          </a:bodyPr>
          <a:lstStyle/>
          <a:p>
            <a:pPr algn="just"/>
            <a:r>
              <a:rPr lang="en-US" dirty="0"/>
              <a:t>In a large systematic review (SR) of RCTs and observational studies of SLE patients compared to control, HCQ use was shown to:</a:t>
            </a:r>
            <a:r>
              <a:rPr lang="en-US" baseline="30000" dirty="0"/>
              <a:t>60</a:t>
            </a:r>
          </a:p>
          <a:p>
            <a:pPr marL="981075" indent="-4572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dirty="0"/>
              <a:t>reduce the rate of flares</a:t>
            </a:r>
          </a:p>
          <a:p>
            <a:pPr marL="981075" indent="-4572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dirty="0"/>
              <a:t>achieve higher remission rate of membranous LN </a:t>
            </a:r>
          </a:p>
          <a:p>
            <a:pPr marL="981075" indent="-4572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dirty="0"/>
              <a:t>protect against irreversible organ damage, thrombosis and bone mass loss</a:t>
            </a:r>
            <a:endParaRPr lang="en-US" baseline="30000" dirty="0"/>
          </a:p>
          <a:p>
            <a:pPr algn="just">
              <a:spcAft>
                <a:spcPts val="600"/>
              </a:spcAft>
            </a:pPr>
            <a:r>
              <a:rPr lang="en-US" dirty="0"/>
              <a:t>A prospective cohort study of SLE patients showed that compared with non-HCQ use, HCQ reduced:</a:t>
            </a:r>
            <a:r>
              <a:rPr lang="en-US" baseline="30000" dirty="0"/>
              <a:t>61</a:t>
            </a:r>
          </a:p>
          <a:p>
            <a:pPr marL="981075" indent="-4572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dirty="0"/>
              <a:t>risk of death (HR=0.46, 95% CI 0.29 to 0.72) </a:t>
            </a:r>
          </a:p>
          <a:p>
            <a:pPr marL="981075" indent="-4572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dirty="0"/>
              <a:t>renal damage (HR=0.30, 95% CI 0.13 to 0.68)</a:t>
            </a:r>
          </a:p>
          <a:p>
            <a:pPr marL="0" indent="0" algn="just">
              <a:buNone/>
            </a:pP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E6977F2-22C3-467B-0C8A-E779C6468799}"/>
              </a:ext>
            </a:extLst>
          </p:cNvPr>
          <p:cNvSpPr txBox="1"/>
          <p:nvPr/>
        </p:nvSpPr>
        <p:spPr>
          <a:xfrm>
            <a:off x="754380" y="5934009"/>
            <a:ext cx="45886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sz="1400" dirty="0"/>
              <a:t>60. Ruiz-</a:t>
            </a:r>
            <a:r>
              <a:rPr lang="en-MY" sz="1400" dirty="0" err="1"/>
              <a:t>Irastorza</a:t>
            </a:r>
            <a:r>
              <a:rPr lang="en-MY" sz="1400" dirty="0"/>
              <a:t> G, et al. </a:t>
            </a:r>
            <a:r>
              <a:rPr lang="de-DE" sz="1400" dirty="0"/>
              <a:t>Ann Rheum Dis. 2010;69(1):20-28.</a:t>
            </a:r>
            <a:r>
              <a:rPr lang="en-MY" sz="1400" dirty="0"/>
              <a:t> </a:t>
            </a:r>
          </a:p>
          <a:p>
            <a:r>
              <a:rPr lang="en-MY" sz="1400" dirty="0"/>
              <a:t>61. </a:t>
            </a:r>
            <a:r>
              <a:rPr lang="it-IT" sz="1400" dirty="0"/>
              <a:t>Hill DD, et al. Lupus Sci Med. 2021;8(1):e000446.</a:t>
            </a:r>
            <a:endParaRPr lang="en-MY" sz="14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27791BD-E2B9-F778-474E-3B0768832E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5724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D896D3-37AD-7029-DC7A-C75038C6EC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Hydroxychloroquine</a:t>
            </a:r>
            <a:r>
              <a:rPr lang="en-US" sz="3200" dirty="0">
                <a:solidFill>
                  <a:schemeClr val="tx1"/>
                </a:solidFill>
              </a:rPr>
              <a:t>-3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4962EA-9B0D-7917-9243-992CCCF05B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4379" y="1295923"/>
            <a:ext cx="11003280" cy="4668043"/>
          </a:xfrm>
        </p:spPr>
        <p:txBody>
          <a:bodyPr>
            <a:noAutofit/>
          </a:bodyPr>
          <a:lstStyle/>
          <a:p>
            <a:pPr algn="just"/>
            <a:r>
              <a:rPr lang="en-US" dirty="0"/>
              <a:t>In a retrospective cohort study among patients in the maintenance phase of SLE, there were no significant difference between usual dose HCQ (5 mg/kg) and low dose HCQ (200 mg) at 6-month in:</a:t>
            </a:r>
            <a:r>
              <a:rPr lang="en-US" baseline="30000" dirty="0"/>
              <a:t>62</a:t>
            </a:r>
            <a:r>
              <a:rPr lang="en-US" dirty="0"/>
              <a:t> </a:t>
            </a:r>
          </a:p>
          <a:p>
            <a:pPr marL="982800" indent="-4572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dirty="0"/>
              <a:t>Systemic Lupus Erythematosus Disease Activity Index (SLEDAI)</a:t>
            </a:r>
          </a:p>
          <a:p>
            <a:pPr marL="982800" indent="-4572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dirty="0"/>
              <a:t>Cutaneous Lupus Erythematous Disease Area and Severity Index (CLASI) </a:t>
            </a:r>
          </a:p>
          <a:p>
            <a:pPr marL="982800" indent="-4572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dirty="0"/>
              <a:t>serum levels of anti-double strand deoxyribonucleic acid (anti-dsDNA) antibodies</a:t>
            </a:r>
          </a:p>
          <a:p>
            <a:pPr algn="just"/>
            <a:r>
              <a:rPr lang="en-US" dirty="0"/>
              <a:t>An SR of mixed study designs in SLE showed higher odds of flare in patients with low HCQ levels (&lt;1000ng/mL) compared with high levels (OR=5.89, 95% CI 1.38 to 25.08).</a:t>
            </a:r>
            <a:r>
              <a:rPr lang="en-US" baseline="30000" dirty="0"/>
              <a:t>63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E6977F2-22C3-467B-0C8A-E779C6468799}"/>
              </a:ext>
            </a:extLst>
          </p:cNvPr>
          <p:cNvSpPr txBox="1"/>
          <p:nvPr/>
        </p:nvSpPr>
        <p:spPr>
          <a:xfrm>
            <a:off x="754379" y="5954557"/>
            <a:ext cx="50811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sz="1400" dirty="0"/>
              <a:t>62. </a:t>
            </a:r>
            <a:r>
              <a:rPr lang="en-MY" sz="1400" dirty="0" err="1"/>
              <a:t>Wakiya</a:t>
            </a:r>
            <a:r>
              <a:rPr lang="en-MY" sz="1400" dirty="0"/>
              <a:t> R, et al. Intern Med. 2020;59(17):2105-2112. </a:t>
            </a:r>
          </a:p>
          <a:p>
            <a:r>
              <a:rPr lang="en-MY" sz="1400" dirty="0"/>
              <a:t>63. </a:t>
            </a:r>
            <a:r>
              <a:rPr lang="it-IT" sz="1400" dirty="0"/>
              <a:t>Garg S, et al. </a:t>
            </a:r>
            <a:r>
              <a:rPr lang="en-US" sz="1400" dirty="0"/>
              <a:t>Arthritis Care Res . 2021;73(5):707-716.</a:t>
            </a:r>
            <a:endParaRPr lang="en-MY" sz="14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29FA09-95E0-4639-C9B1-16150A6A54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777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D896D3-37AD-7029-DC7A-C75038C6EC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Hydroxychloroquine</a:t>
            </a:r>
            <a:r>
              <a:rPr lang="en-US" sz="3200" dirty="0">
                <a:solidFill>
                  <a:schemeClr val="tx1"/>
                </a:solidFill>
              </a:rPr>
              <a:t>-4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4962EA-9B0D-7917-9243-992CCCF05B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en-US" dirty="0"/>
              <a:t>Long term use of HCQ treatment is safe.</a:t>
            </a:r>
          </a:p>
          <a:p>
            <a:pPr algn="just"/>
            <a:r>
              <a:rPr lang="en-US" dirty="0"/>
              <a:t>Toxicity is infrequent, mild and usually reversible.</a:t>
            </a:r>
            <a:r>
              <a:rPr lang="en-US" baseline="30000" dirty="0"/>
              <a:t>60</a:t>
            </a:r>
          </a:p>
          <a:p>
            <a:pPr algn="just"/>
            <a:r>
              <a:rPr lang="en-US" dirty="0"/>
              <a:t>Retinal toxicity uncommon with incidence:</a:t>
            </a:r>
            <a:r>
              <a:rPr lang="en-US" baseline="30000" dirty="0"/>
              <a:t>64 - 65</a:t>
            </a:r>
          </a:p>
          <a:p>
            <a:pPr marL="631825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dirty="0"/>
              <a:t>at one in 1000 person-years</a:t>
            </a:r>
          </a:p>
          <a:p>
            <a:pPr marL="631825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dirty="0"/>
              <a:t>Increased with risk factors (long duration, high dose)</a:t>
            </a:r>
          </a:p>
          <a:p>
            <a:pPr algn="just"/>
            <a:r>
              <a:rPr lang="en-US" dirty="0"/>
              <a:t>In a case-control study on SLE:</a:t>
            </a:r>
            <a:r>
              <a:rPr lang="en-US" baseline="30000" dirty="0"/>
              <a:t>66</a:t>
            </a:r>
          </a:p>
          <a:p>
            <a:pPr marL="631825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dirty="0"/>
              <a:t>small proportion (5.5%) of patients developed retinal complications over an average usage of 12.8 years. </a:t>
            </a:r>
          </a:p>
          <a:p>
            <a:pPr marL="631825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dirty="0"/>
              <a:t>no retinal toxicity was reported in the first five years of exposure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E6977F2-22C3-467B-0C8A-E779C6468799}"/>
              </a:ext>
            </a:extLst>
          </p:cNvPr>
          <p:cNvSpPr txBox="1"/>
          <p:nvPr/>
        </p:nvSpPr>
        <p:spPr>
          <a:xfrm>
            <a:off x="754379" y="5602151"/>
            <a:ext cx="1053691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MY" sz="1400" dirty="0"/>
              <a:t>64. Almeida-</a:t>
            </a:r>
            <a:r>
              <a:rPr lang="en-MY" sz="1400" dirty="0" err="1"/>
              <a:t>Brasil</a:t>
            </a:r>
            <a:r>
              <a:rPr lang="en-MY" sz="1400" dirty="0"/>
              <a:t> CC, et al. Lupus Sci Med. 2022;9(1):1-6.</a:t>
            </a:r>
          </a:p>
          <a:p>
            <a:pPr algn="just"/>
            <a:r>
              <a:rPr lang="it-IT" sz="1400" dirty="0"/>
              <a:t>65. Marmor MF, et al. </a:t>
            </a:r>
            <a:r>
              <a:rPr lang="en-US" sz="1400" dirty="0"/>
              <a:t>Recommendations on Screening for Chloroquine and Hydroxychloroquine Retinopathy (2016 Revision). </a:t>
            </a:r>
            <a:r>
              <a:rPr lang="en-MY" sz="1400" dirty="0"/>
              <a:t>Ophthalmology. 2016;123(6):1386-1394.</a:t>
            </a:r>
            <a:endParaRPr lang="it-IT" sz="1400" dirty="0"/>
          </a:p>
          <a:p>
            <a:pPr algn="just"/>
            <a:r>
              <a:rPr lang="it-IT" sz="1400" dirty="0"/>
              <a:t>66. Mukwikwi ER, et al. </a:t>
            </a:r>
            <a:r>
              <a:rPr lang="en-MY" sz="1400" dirty="0"/>
              <a:t>J </a:t>
            </a:r>
            <a:r>
              <a:rPr lang="en-MY" sz="1400" dirty="0" err="1"/>
              <a:t>Rheumatol</a:t>
            </a:r>
            <a:r>
              <a:rPr lang="en-MY" sz="1400" dirty="0"/>
              <a:t>. 2020;47(4):553-556.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DF2A1BA-DBDD-3594-70A6-CD01DC0496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343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D896D3-37AD-7029-DC7A-C75038C6EC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Hydroxychloroquine</a:t>
            </a:r>
            <a:r>
              <a:rPr lang="en-US" sz="3200" dirty="0">
                <a:solidFill>
                  <a:schemeClr val="tx1"/>
                </a:solidFill>
              </a:rPr>
              <a:t>-5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4962EA-9B0D-7917-9243-992CCCF05B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/>
              <a:t>The American Academy of Ophthalmology recommends HCQ dose of no more than 5mg/kg actual body weight.</a:t>
            </a:r>
            <a:r>
              <a:rPr lang="en-US" baseline="30000" dirty="0"/>
              <a:t>65</a:t>
            </a:r>
          </a:p>
          <a:p>
            <a:pPr algn="just"/>
            <a:r>
              <a:rPr lang="en-US" dirty="0"/>
              <a:t>The major risk factors for toxic retinopathy include:</a:t>
            </a:r>
            <a:r>
              <a:rPr lang="en-US" baseline="30000" dirty="0"/>
              <a:t>65; 67</a:t>
            </a:r>
            <a:r>
              <a:rPr lang="en-US" dirty="0"/>
              <a:t> </a:t>
            </a:r>
          </a:p>
          <a:p>
            <a:pPr marL="714375" indent="-3600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dirty="0"/>
              <a:t>long-term use and/ or use of high dose HCQ</a:t>
            </a:r>
          </a:p>
          <a:p>
            <a:pPr marL="714375" indent="-3600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dirty="0"/>
              <a:t>concomitant hepatic and renal disease</a:t>
            </a:r>
          </a:p>
          <a:p>
            <a:pPr marL="714375" indent="-3600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dirty="0"/>
              <a:t>concomitant tamoxifen</a:t>
            </a:r>
          </a:p>
          <a:p>
            <a:pPr marL="714375" indent="-3600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dirty="0"/>
              <a:t>history of retinal and macular disease </a:t>
            </a:r>
          </a:p>
          <a:p>
            <a:pPr marL="714375" indent="-3600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dirty="0"/>
              <a:t>advanced age</a:t>
            </a:r>
            <a:endParaRPr lang="en-US" baseline="30000" dirty="0"/>
          </a:p>
          <a:p>
            <a:pPr algn="just"/>
            <a:r>
              <a:rPr lang="en-US" dirty="0"/>
              <a:t>HCQ use during pregnancy and breast-feeding is considered safe.</a:t>
            </a:r>
            <a:r>
              <a:rPr lang="en-US" baseline="30000" dirty="0"/>
              <a:t>46</a:t>
            </a:r>
            <a:r>
              <a:rPr lang="en-US" dirty="0"/>
              <a:t> </a:t>
            </a:r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E6977F2-22C3-467B-0C8A-E779C6468799}"/>
              </a:ext>
            </a:extLst>
          </p:cNvPr>
          <p:cNvSpPr txBox="1"/>
          <p:nvPr/>
        </p:nvSpPr>
        <p:spPr>
          <a:xfrm>
            <a:off x="723900" y="5584804"/>
            <a:ext cx="108051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400" dirty="0"/>
              <a:t>46.  Sammaritano LR, et al. </a:t>
            </a:r>
            <a:r>
              <a:rPr lang="en-US" sz="1400" dirty="0"/>
              <a:t>2020 American College of Rheumatology Guideline for the Management of Reproductive Health in Rheumatic and Musculoskeletal Diseases. </a:t>
            </a:r>
            <a:r>
              <a:rPr lang="fi-FI" sz="1400" dirty="0"/>
              <a:t>Arthritis Rheumatol. 2020;72(4):529- 556.</a:t>
            </a:r>
            <a:endParaRPr lang="en-MY" sz="1400" dirty="0"/>
          </a:p>
          <a:p>
            <a:pPr algn="just"/>
            <a:r>
              <a:rPr lang="en-MY" sz="1400" dirty="0"/>
              <a:t>67.  Li M, et al. </a:t>
            </a:r>
            <a:r>
              <a:rPr lang="en-US" sz="1400" dirty="0"/>
              <a:t>2020 Chinese Guidelines for the Diagnosis and Treatment of Systemic Lupus Erythematosus. </a:t>
            </a:r>
            <a:r>
              <a:rPr lang="en-MY" sz="1400" dirty="0" err="1"/>
              <a:t>Rheumatol</a:t>
            </a:r>
            <a:r>
              <a:rPr lang="en-MY" sz="1400" dirty="0"/>
              <a:t> Immunol Res. 2020;1(1):5-23.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126B8EE-4B1B-D258-87A5-0541F2A3C9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8894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CE0F628-E30C-D5A1-8D11-9076844582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Hydroxychloroquine</a:t>
            </a:r>
            <a:r>
              <a:rPr lang="en-US" sz="3200" dirty="0">
                <a:solidFill>
                  <a:schemeClr val="tx1"/>
                </a:solidFill>
              </a:rPr>
              <a:t>-6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E367604-6C35-B78D-5A51-037C8B8BAE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17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9D65E02-9CBB-7ED0-4E75-237E95E5C1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2356" y="1642479"/>
            <a:ext cx="10067287" cy="3573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8807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B42F48CA-B850-CCCC-E4F2-3C25F72B01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GB" dirty="0"/>
              <a:t>IMMUNOSUPPRESSANTS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D4BCD31-4BA3-D30A-E4CD-94D3F975743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BE1214F-C49E-6D8C-07C1-006E56EB5E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36975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D896D3-37AD-7029-DC7A-C75038C6EC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Immunosuppressants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4962EA-9B0D-7917-9243-992CCCF05B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US" dirty="0"/>
              <a:t>Immunosuppressants are used:  </a:t>
            </a:r>
          </a:p>
          <a:p>
            <a:pPr marL="942975" indent="-457200" defTabSz="714375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dirty="0"/>
              <a:t>in major organ or life-threatening manifestations</a:t>
            </a:r>
          </a:p>
          <a:p>
            <a:pPr marL="942975" indent="-457200" defTabSz="714375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dirty="0"/>
              <a:t>to control active disease inadequate response to corticosteroids</a:t>
            </a:r>
          </a:p>
          <a:p>
            <a:pPr marL="942975" indent="-457200" defTabSz="714375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dirty="0"/>
              <a:t>to prevent lupus flare</a:t>
            </a:r>
          </a:p>
          <a:p>
            <a:pPr marL="942975" indent="-457200" defTabSz="714375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dirty="0"/>
              <a:t>as steroid-sparing agents</a:t>
            </a:r>
          </a:p>
          <a:p>
            <a:pPr marL="485775" indent="0" defTabSz="714375">
              <a:spcBef>
                <a:spcPts val="0"/>
              </a:spcBef>
              <a:buNone/>
            </a:pPr>
            <a:endParaRPr lang="en-US" dirty="0"/>
          </a:p>
          <a:p>
            <a:pPr>
              <a:spcBef>
                <a:spcPts val="0"/>
              </a:spcBef>
            </a:pPr>
            <a:r>
              <a:rPr lang="en-US" dirty="0"/>
              <a:t>Selection of Immunosuppressants guided by:</a:t>
            </a:r>
          </a:p>
          <a:p>
            <a:pPr marL="981075" indent="-457200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dirty="0"/>
              <a:t>organ involvement</a:t>
            </a:r>
          </a:p>
          <a:p>
            <a:pPr marL="981075" indent="-457200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dirty="0"/>
              <a:t>disease severity</a:t>
            </a:r>
          </a:p>
          <a:p>
            <a:pPr marL="981075" indent="-457200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dirty="0"/>
              <a:t>pregnancy &amp; lactation compatibility</a:t>
            </a:r>
          </a:p>
          <a:p>
            <a:pPr marL="981075" indent="-457200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dirty="0"/>
              <a:t>co-morbidities, safety concerns </a:t>
            </a:r>
          </a:p>
          <a:p>
            <a:pPr marL="981075" indent="-457200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dirty="0"/>
              <a:t>cost</a:t>
            </a:r>
          </a:p>
          <a:p>
            <a:pPr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CA9D9D-547A-F1A2-17BD-D0F651656C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1989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D896D3-37AD-7029-DC7A-C75038C6EC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Learning 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4962EA-9B0D-7917-9243-992CCCF05B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2276" y="2150945"/>
            <a:ext cx="10467448" cy="2226501"/>
          </a:xfrm>
        </p:spPr>
        <p:txBody>
          <a:bodyPr>
            <a:normAutofit/>
          </a:bodyPr>
          <a:lstStyle/>
          <a:p>
            <a:pPr algn="just"/>
            <a:r>
              <a:rPr lang="en-US" sz="3200" dirty="0">
                <a:cs typeface="Arial" panose="020B0604020202020204" pitchFamily="34" charset="0"/>
              </a:rPr>
              <a:t>To know available treatment options in SLE, their efficacy and  safety profiles</a:t>
            </a:r>
          </a:p>
          <a:p>
            <a:pPr algn="just"/>
            <a:endParaRPr lang="en-US" sz="3200" dirty="0">
              <a:cs typeface="Arial" panose="020B0604020202020204" pitchFamily="34" charset="0"/>
            </a:endParaRPr>
          </a:p>
          <a:p>
            <a:pPr algn="just"/>
            <a:r>
              <a:rPr lang="en-US" sz="3200" dirty="0">
                <a:cs typeface="Arial" panose="020B0604020202020204" pitchFamily="34" charset="0"/>
              </a:rPr>
              <a:t>To understand the role of short- &amp; long-term therapy in SLE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AB404A-3867-73DA-6DF7-51020370FA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1247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D896D3-37AD-7029-DC7A-C75038C6EC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Azathioprine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4962EA-9B0D-7917-9243-992CCCF05B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4380" y="1683658"/>
            <a:ext cx="10744200" cy="4314912"/>
          </a:xfrm>
        </p:spPr>
        <p:txBody>
          <a:bodyPr>
            <a:normAutofit/>
          </a:bodyPr>
          <a:lstStyle/>
          <a:p>
            <a:pPr algn="just"/>
            <a:r>
              <a:rPr lang="en-US" sz="3200" dirty="0"/>
              <a:t>AZA inhibits purine synthesis and used as:</a:t>
            </a:r>
          </a:p>
          <a:p>
            <a:pPr marL="714375" indent="-349250" algn="just">
              <a:lnSpc>
                <a:spcPct val="100000"/>
              </a:lnSpc>
              <a:spcBef>
                <a:spcPts val="400"/>
              </a:spcBef>
              <a:buFont typeface="Courier New" panose="02070309020205020404" pitchFamily="49" charset="0"/>
              <a:buChar char="o"/>
            </a:pPr>
            <a:r>
              <a:rPr lang="en-US" sz="3200" dirty="0"/>
              <a:t> steroid-sparing agent in non-renal SLE</a:t>
            </a:r>
          </a:p>
          <a:p>
            <a:pPr marL="714375" indent="-349250" algn="just">
              <a:lnSpc>
                <a:spcPct val="100000"/>
              </a:lnSpc>
              <a:spcBef>
                <a:spcPts val="40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3200" dirty="0"/>
              <a:t> maintenance treatment in renal SLE</a:t>
            </a:r>
          </a:p>
          <a:p>
            <a:pPr marL="485775" indent="0"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sz="3200" dirty="0"/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3200" dirty="0"/>
              <a:t>In non-renal SLE, AZA significantly reduced the mean dose of corticosteroids by &gt;50% at 12 months vs baseline:</a:t>
            </a:r>
            <a:r>
              <a:rPr lang="en-US" sz="3200" baseline="30000" dirty="0"/>
              <a:t>68</a:t>
            </a:r>
          </a:p>
          <a:p>
            <a:pPr marL="814388" indent="-365125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3200" dirty="0"/>
              <a:t> reported AEs - leukopenia, respiratory tract infection, rash</a:t>
            </a:r>
          </a:p>
          <a:p>
            <a:pPr marL="0" indent="0" algn="just">
              <a:buNone/>
            </a:pPr>
            <a:endParaRPr lang="en-US" sz="32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1BB95B5-10AA-8D19-FCB5-56EE582784DF}"/>
              </a:ext>
            </a:extLst>
          </p:cNvPr>
          <p:cNvSpPr txBox="1"/>
          <p:nvPr/>
        </p:nvSpPr>
        <p:spPr>
          <a:xfrm>
            <a:off x="754380" y="5844681"/>
            <a:ext cx="55466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sz="1400" dirty="0"/>
              <a:t>68.  </a:t>
            </a:r>
            <a:r>
              <a:rPr lang="en-MY" sz="1400" dirty="0" err="1"/>
              <a:t>Pego-Reigosa</a:t>
            </a:r>
            <a:r>
              <a:rPr lang="en-MY" sz="1400" dirty="0"/>
              <a:t> JM, et al. </a:t>
            </a:r>
            <a:r>
              <a:rPr lang="en-US" sz="1400" dirty="0"/>
              <a:t>Arthritis Care Res. 2013;65(11):1775-1785.</a:t>
            </a:r>
            <a:endParaRPr lang="en-MY" sz="14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64EBF1-DA2A-D3F9-2201-C0E4DF813B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661996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D896D3-37AD-7029-DC7A-C75038C6EC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Azathioprine</a:t>
            </a:r>
            <a:r>
              <a:rPr lang="en-US" sz="3200" dirty="0">
                <a:solidFill>
                  <a:schemeClr val="tx1"/>
                </a:solidFill>
              </a:rPr>
              <a:t>-2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4962EA-9B0D-7917-9243-992CCCF05B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4380" y="1961804"/>
            <a:ext cx="10744200" cy="4215159"/>
          </a:xfrm>
        </p:spPr>
        <p:txBody>
          <a:bodyPr>
            <a:normAutofit/>
          </a:bodyPr>
          <a:lstStyle/>
          <a:p>
            <a:pPr algn="just">
              <a:spcAft>
                <a:spcPts val="1200"/>
              </a:spcAft>
            </a:pPr>
            <a:r>
              <a:rPr lang="en-US" sz="3200" dirty="0"/>
              <a:t>European Alliance of Associations for Rheumatology (EULAR) 2019 and British Society for Rheumatology (BSR) 2018 guidelines recommend AZA as add-on therapy in non-renal lupus (e.g. arthritis, cutaneous): </a:t>
            </a:r>
            <a:r>
              <a:rPr lang="en-US" sz="3200" baseline="30000" dirty="0"/>
              <a:t>21;50</a:t>
            </a:r>
          </a:p>
          <a:p>
            <a:pPr marL="898525" algn="just">
              <a:lnSpc>
                <a:spcPct val="100000"/>
              </a:lnSpc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3200" dirty="0"/>
              <a:t> if unable to control disease activity or</a:t>
            </a:r>
          </a:p>
          <a:p>
            <a:pPr marL="898525" algn="just">
              <a:lnSpc>
                <a:spcPct val="100000"/>
              </a:lnSpc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3200" dirty="0"/>
              <a:t> when corticosteroids doses cannot be tapered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652284-AF07-338E-4800-F54715B659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81247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D896D3-37AD-7029-DC7A-C75038C6EC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Methotrexate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4962EA-9B0D-7917-9243-992CCCF05B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4380" y="1795549"/>
            <a:ext cx="10744200" cy="4381414"/>
          </a:xfrm>
        </p:spPr>
        <p:txBody>
          <a:bodyPr>
            <a:normAutofit/>
          </a:bodyPr>
          <a:lstStyle/>
          <a:p>
            <a:pPr algn="just"/>
            <a:r>
              <a:rPr lang="en-US" sz="3200" dirty="0"/>
              <a:t>An antimetabolite commonly used in treatment of autoimmune diseases</a:t>
            </a:r>
          </a:p>
          <a:p>
            <a:pPr algn="just"/>
            <a:r>
              <a:rPr lang="en-US" sz="3200" dirty="0"/>
              <a:t>In oral or subcutaneous form</a:t>
            </a:r>
          </a:p>
          <a:p>
            <a:pPr algn="just"/>
            <a:r>
              <a:rPr lang="en-US" sz="3200" dirty="0"/>
              <a:t>Often used to treat </a:t>
            </a:r>
            <a:r>
              <a:rPr lang="en-US" sz="3200" b="1" dirty="0"/>
              <a:t>musculoskeletal</a:t>
            </a:r>
            <a:r>
              <a:rPr lang="en-US" sz="3200" dirty="0"/>
              <a:t> and </a:t>
            </a:r>
            <a:r>
              <a:rPr lang="en-US" sz="3200" b="1" dirty="0"/>
              <a:t>cutaneous</a:t>
            </a:r>
            <a:r>
              <a:rPr lang="en-US" sz="3200" dirty="0"/>
              <a:t> manifestations inadequately controlled with HCQ and corticosteroids</a:t>
            </a:r>
          </a:p>
          <a:p>
            <a:pPr algn="just"/>
            <a:r>
              <a:rPr lang="en-US" sz="3200" dirty="0"/>
              <a:t>Folate supplementation (minimum dose 5 mg/week):</a:t>
            </a:r>
          </a:p>
          <a:p>
            <a:pPr marL="814388" indent="-360000" algn="just">
              <a:buFont typeface="Courier New" panose="02070309020205020404" pitchFamily="49" charset="0"/>
              <a:buChar char="o"/>
            </a:pPr>
            <a:r>
              <a:rPr lang="en-US" sz="3200" dirty="0"/>
              <a:t>to ameliorate MTX associated AEs and toxicity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B87F48-4C60-1617-F96B-40E4F7B284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18085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D896D3-37AD-7029-DC7A-C75038C6EC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Methotrexate</a:t>
            </a:r>
            <a:r>
              <a:rPr lang="en-US" sz="3200" dirty="0">
                <a:solidFill>
                  <a:schemeClr val="tx1"/>
                </a:solidFill>
              </a:rPr>
              <a:t>-2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4962EA-9B0D-7917-9243-992CCCF05B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4380" y="1508788"/>
            <a:ext cx="10744200" cy="4514418"/>
          </a:xfrm>
        </p:spPr>
        <p:txBody>
          <a:bodyPr>
            <a:noAutofit/>
          </a:bodyPr>
          <a:lstStyle/>
          <a:p>
            <a:pPr algn="just">
              <a:spcBef>
                <a:spcPts val="0"/>
              </a:spcBef>
            </a:pPr>
            <a:r>
              <a:rPr lang="en-US" sz="3200" dirty="0"/>
              <a:t>2 RCTs showed MTX was more effective than placebo based on:</a:t>
            </a:r>
            <a:r>
              <a:rPr lang="en-US" sz="3200" baseline="30000" dirty="0"/>
              <a:t>68</a:t>
            </a:r>
            <a:r>
              <a:rPr lang="en-US" sz="3200" dirty="0"/>
              <a:t> </a:t>
            </a:r>
          </a:p>
          <a:p>
            <a:pPr marL="687600" indent="-360000" algn="just">
              <a:spcBef>
                <a:spcPts val="0"/>
              </a:spcBef>
              <a:buFont typeface="Courier New" panose="02070309020205020404" pitchFamily="49" charset="0"/>
              <a:buChar char="o"/>
              <a:tabLst>
                <a:tab pos="814388" algn="l"/>
              </a:tabLst>
            </a:pPr>
            <a:r>
              <a:rPr lang="en-US" sz="3200" dirty="0"/>
              <a:t>reduction in Systemic Lupus Activity Measure-Revised (SLAM-R) at 12 months </a:t>
            </a:r>
          </a:p>
          <a:p>
            <a:pPr marL="687600" indent="-360000" algn="just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3200" dirty="0"/>
              <a:t>reduction in corticosteroids dose in 65% of patients at 6 months and mean corticosteroids daily dose at 12 months </a:t>
            </a:r>
          </a:p>
          <a:p>
            <a:pPr marL="687600" indent="-360000" algn="just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3200" dirty="0"/>
              <a:t>reduction in lupus flare at 3 and 6 months of treatment duration</a:t>
            </a:r>
          </a:p>
          <a:p>
            <a:pPr marL="687600" indent="-360000" algn="just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3200" dirty="0"/>
              <a:t>improvement in arthralgia/arthritis and discoid SLE/malar rash at 6 months </a:t>
            </a:r>
          </a:p>
          <a:p>
            <a:pPr algn="just">
              <a:spcBef>
                <a:spcPts val="0"/>
              </a:spcBef>
            </a:pPr>
            <a:endParaRPr lang="en-US" sz="3200" dirty="0"/>
          </a:p>
          <a:p>
            <a:pPr algn="just">
              <a:spcBef>
                <a:spcPts val="0"/>
              </a:spcBef>
            </a:pPr>
            <a:endParaRPr lang="en-US" sz="32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D98C8F4-E12E-97E9-CFB6-B15AC1822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49835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D896D3-37AD-7029-DC7A-C75038C6EC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Methotrexate</a:t>
            </a:r>
            <a:r>
              <a:rPr lang="en-US" sz="3200" dirty="0">
                <a:solidFill>
                  <a:schemeClr val="tx1"/>
                </a:solidFill>
              </a:rPr>
              <a:t>-3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4962EA-9B0D-7917-9243-992CCCF05B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4380" y="1446415"/>
            <a:ext cx="11003280" cy="4747893"/>
          </a:xfrm>
        </p:spPr>
        <p:txBody>
          <a:bodyPr>
            <a:noAutofit/>
          </a:bodyPr>
          <a:lstStyle/>
          <a:p>
            <a:pPr algn="just">
              <a:spcBef>
                <a:spcPts val="0"/>
              </a:spcBef>
            </a:pPr>
            <a:r>
              <a:rPr lang="en-US" dirty="0"/>
              <a:t>Among SLE patients on prednisolone taper, MTX was more effective in:</a:t>
            </a:r>
            <a:r>
              <a:rPr lang="en-US" baseline="30000" dirty="0"/>
              <a:t>69</a:t>
            </a:r>
            <a:r>
              <a:rPr lang="en-US" dirty="0"/>
              <a:t> </a:t>
            </a:r>
          </a:p>
          <a:p>
            <a:pPr marL="860425" indent="-457200" algn="just">
              <a:spcBef>
                <a:spcPts val="0"/>
              </a:spcBef>
              <a:buFont typeface="Wingdings" panose="05000000000000000000" pitchFamily="2" charset="2"/>
              <a:buChar char="Ø"/>
              <a:tabLst>
                <a:tab pos="531813" algn="l"/>
              </a:tabLst>
            </a:pPr>
            <a:r>
              <a:rPr lang="en-US" dirty="0"/>
              <a:t>improving serological abnormalities - </a:t>
            </a:r>
            <a:endParaRPr lang="en-US" baseline="30000" dirty="0"/>
          </a:p>
          <a:p>
            <a:pPr marL="1163638" indent="-349250" algn="just">
              <a:spcBef>
                <a:spcPts val="0"/>
              </a:spcBef>
              <a:buFont typeface="Courier New" panose="02070309020205020404" pitchFamily="49" charset="0"/>
              <a:buChar char="o"/>
              <a:tabLst>
                <a:tab pos="981075" algn="l"/>
              </a:tabLst>
            </a:pPr>
            <a:r>
              <a:rPr lang="en-US" dirty="0"/>
              <a:t>increment of complement levels at 3, 6 and 12 months and </a:t>
            </a:r>
            <a:r>
              <a:rPr lang="en-US" dirty="0" err="1"/>
              <a:t>normalisation</a:t>
            </a:r>
            <a:r>
              <a:rPr lang="en-US" dirty="0"/>
              <a:t> or elevation in complement 3 (C3) and/or complement 4 (C4) levels at 18 months </a:t>
            </a:r>
          </a:p>
          <a:p>
            <a:pPr marL="1163638" indent="-311150" algn="just">
              <a:spcBef>
                <a:spcPts val="0"/>
              </a:spcBef>
              <a:buFont typeface="Courier New" panose="02070309020205020404" pitchFamily="49" charset="0"/>
              <a:buChar char="o"/>
              <a:tabLst>
                <a:tab pos="1163638" algn="l"/>
              </a:tabLst>
            </a:pPr>
            <a:r>
              <a:rPr lang="en-US" dirty="0"/>
              <a:t> reduction in dsDNA levels at 3, 6 and 12 months and </a:t>
            </a:r>
            <a:r>
              <a:rPr lang="en-US" dirty="0" err="1"/>
              <a:t>normalisation</a:t>
            </a:r>
            <a:r>
              <a:rPr lang="en-US" dirty="0"/>
              <a:t> or reduction of anti-dsDNA antibodies at 18 months</a:t>
            </a:r>
          </a:p>
          <a:p>
            <a:pPr marL="792163" indent="-342900" algn="just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dirty="0"/>
              <a:t>reducing the following outcomes -</a:t>
            </a:r>
          </a:p>
          <a:p>
            <a:pPr marL="1163638" indent="-266700" algn="just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dirty="0"/>
              <a:t> SLEDAI score at 6, 12 and 18 months </a:t>
            </a:r>
          </a:p>
          <a:p>
            <a:pPr marL="1163638" indent="-266700" algn="just"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dirty="0"/>
              <a:t> prednisolone dose at 12 and 18 months</a:t>
            </a:r>
          </a:p>
          <a:p>
            <a:pPr algn="just">
              <a:spcBef>
                <a:spcPts val="0"/>
              </a:spcBef>
            </a:pPr>
            <a:r>
              <a:rPr lang="en-US" dirty="0"/>
              <a:t>good safety profile with most frequent AEs - gastrointestinal symptoms and hepatotoxicity</a:t>
            </a:r>
            <a:r>
              <a:rPr lang="en-US" baseline="30000" dirty="0"/>
              <a:t>68; 69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0ABC78E-7D30-6BF8-0C6C-8FBFE10D1389}"/>
              </a:ext>
            </a:extLst>
          </p:cNvPr>
          <p:cNvSpPr txBox="1"/>
          <p:nvPr/>
        </p:nvSpPr>
        <p:spPr>
          <a:xfrm>
            <a:off x="754380" y="6160954"/>
            <a:ext cx="55466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69. Miyawaki S, et al. </a:t>
            </a:r>
            <a:r>
              <a:rPr lang="en-MY" sz="1400" dirty="0"/>
              <a:t>Mod </a:t>
            </a:r>
            <a:r>
              <a:rPr lang="en-MY" sz="1400" dirty="0" err="1"/>
              <a:t>Rheumatol</a:t>
            </a:r>
            <a:r>
              <a:rPr lang="en-MY" sz="1400" dirty="0"/>
              <a:t>. 2013;23(4):659-666.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3A79ED7-80AE-6EEE-9680-0A6FA6D855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3341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D896D3-37AD-7029-DC7A-C75038C6EC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Calcineurin </a:t>
            </a:r>
            <a:r>
              <a:rPr lang="en-US" dirty="0"/>
              <a:t>I</a:t>
            </a:r>
            <a:r>
              <a:rPr lang="en-US" dirty="0">
                <a:solidFill>
                  <a:schemeClr val="tx1"/>
                </a:solidFill>
              </a:rPr>
              <a:t>nhibitors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4962EA-9B0D-7917-9243-992CCCF05B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4380" y="1878676"/>
            <a:ext cx="10744200" cy="4298287"/>
          </a:xfrm>
        </p:spPr>
        <p:txBody>
          <a:bodyPr>
            <a:normAutofit/>
          </a:bodyPr>
          <a:lstStyle/>
          <a:p>
            <a:pPr algn="just"/>
            <a:r>
              <a:rPr lang="en-US" sz="3200" dirty="0"/>
              <a:t>Ciclosporin and tacrolimus</a:t>
            </a:r>
          </a:p>
          <a:p>
            <a:pPr marL="0" indent="0" algn="just">
              <a:buNone/>
            </a:pPr>
            <a:endParaRPr lang="en-US" sz="3200" dirty="0"/>
          </a:p>
          <a:p>
            <a:pPr algn="just"/>
            <a:r>
              <a:rPr lang="en-US" sz="3200" dirty="0"/>
              <a:t>Inhibits calcineurin phosphatase, which is involved in the production of interleukin-2, a molecule that promotes the development and proliferation of T-lymphocytes as part of the body’s adaptive immune response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F6B1E4-7C98-88EE-703F-EB68719D4F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42541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D896D3-37AD-7029-DC7A-C75038C6EC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Ciclosporin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4962EA-9B0D-7917-9243-992CCCF05B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4380" y="1556861"/>
            <a:ext cx="10744200" cy="4381414"/>
          </a:xfrm>
        </p:spPr>
        <p:txBody>
          <a:bodyPr>
            <a:normAutofit/>
          </a:bodyPr>
          <a:lstStyle/>
          <a:p>
            <a:pPr algn="just">
              <a:spcBef>
                <a:spcPts val="600"/>
              </a:spcBef>
            </a:pPr>
            <a:r>
              <a:rPr lang="en-US" sz="3200" dirty="0"/>
              <a:t>2 RCTs in a SR on immunosuppressants showed that:</a:t>
            </a:r>
            <a:r>
              <a:rPr lang="en-US" sz="3200" baseline="30000" dirty="0"/>
              <a:t>68</a:t>
            </a:r>
          </a:p>
          <a:p>
            <a:pPr marL="449263" algn="just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3200" dirty="0"/>
              <a:t>  in patients with moderate non-renal SLE - </a:t>
            </a:r>
          </a:p>
          <a:p>
            <a:pPr marL="898525" indent="-312738" algn="just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3200" dirty="0"/>
              <a:t>ciclosporin in combination with corticosteroids </a:t>
            </a:r>
            <a:r>
              <a:rPr lang="en-US" sz="3200" b="1" dirty="0"/>
              <a:t>reduced SLEDAI scores </a:t>
            </a:r>
            <a:r>
              <a:rPr lang="en-MY" sz="3200" dirty="0"/>
              <a:t>and </a:t>
            </a:r>
            <a:r>
              <a:rPr lang="en-MY" sz="3200" b="1" dirty="0"/>
              <a:t>cumulative corticosteroids dose </a:t>
            </a:r>
            <a:r>
              <a:rPr lang="en-MY" sz="3200" dirty="0"/>
              <a:t>compared with </a:t>
            </a:r>
            <a:r>
              <a:rPr lang="en-US" sz="3200" dirty="0"/>
              <a:t>corticosteroids alone at 12 months</a:t>
            </a:r>
          </a:p>
          <a:p>
            <a:pPr marL="449263" algn="just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3200" dirty="0"/>
              <a:t>  in patients with severe non-renal SLE -</a:t>
            </a:r>
          </a:p>
          <a:p>
            <a:pPr marL="898525" indent="-312738" algn="just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3200" dirty="0"/>
              <a:t> ciclosporin </a:t>
            </a:r>
            <a:r>
              <a:rPr lang="en-US" sz="3200" b="1" dirty="0"/>
              <a:t>reduced the mean dose of corticosteroids</a:t>
            </a:r>
            <a:r>
              <a:rPr lang="en-US" sz="3200" dirty="0"/>
              <a:t> by &gt;50% at 12 months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17D616-BB97-EFF8-DB00-99F807A51A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1355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D896D3-37AD-7029-DC7A-C75038C6EC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Ciclosporin</a:t>
            </a:r>
            <a:r>
              <a:rPr lang="en-US" sz="3200" dirty="0">
                <a:solidFill>
                  <a:schemeClr val="tx1"/>
                </a:solidFill>
              </a:rPr>
              <a:t>-2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4962EA-9B0D-7917-9243-992CCCF05B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24250" y="1632210"/>
            <a:ext cx="10744200" cy="523220"/>
          </a:xfrm>
        </p:spPr>
        <p:txBody>
          <a:bodyPr>
            <a:noAutofit/>
          </a:bodyPr>
          <a:lstStyle/>
          <a:p>
            <a:r>
              <a:rPr lang="en-MY" sz="3200" dirty="0"/>
              <a:t>Reported AEs include:</a:t>
            </a:r>
            <a:r>
              <a:rPr lang="en-MY" sz="3200" baseline="30000" dirty="0"/>
              <a:t>68; 21</a:t>
            </a:r>
            <a:endParaRPr lang="en-MY" sz="32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5CB85E2-C79A-0BC8-8FCC-12BD61A1D6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27</a:t>
            </a:fld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275310C9-7729-766E-1342-492B5E3FDBA7}"/>
              </a:ext>
            </a:extLst>
          </p:cNvPr>
          <p:cNvSpPr txBox="1">
            <a:spLocks/>
          </p:cNvSpPr>
          <p:nvPr/>
        </p:nvSpPr>
        <p:spPr>
          <a:xfrm>
            <a:off x="832208" y="2163562"/>
            <a:ext cx="10666372" cy="3012469"/>
          </a:xfrm>
          <a:prstGeom prst="rect">
            <a:avLst/>
          </a:prstGeom>
        </p:spPr>
        <p:txBody>
          <a:bodyPr vert="horz" lIns="91440" tIns="45720" rIns="91440" bIns="45720" numCol="2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7600" indent="-360000">
              <a:buFont typeface="Courier New" panose="02070309020205020404" pitchFamily="49" charset="0"/>
              <a:buChar char="o"/>
            </a:pPr>
            <a:r>
              <a:rPr lang="en-MY" sz="3200" dirty="0"/>
              <a:t>hypertension</a:t>
            </a:r>
          </a:p>
          <a:p>
            <a:pPr marL="687600" indent="-360000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MY" sz="3200" dirty="0"/>
              <a:t>respiratory tract infection </a:t>
            </a:r>
          </a:p>
          <a:p>
            <a:pPr marL="687600" indent="-360000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MY" sz="3200" dirty="0"/>
              <a:t>anaemia</a:t>
            </a:r>
          </a:p>
          <a:p>
            <a:pPr marL="687600" indent="-360000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MY" sz="3200" dirty="0"/>
              <a:t>hypertrichosis</a:t>
            </a:r>
          </a:p>
          <a:p>
            <a:pPr marL="687600" indent="-360000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MY" sz="3200" dirty="0"/>
              <a:t>gum hypertrophy</a:t>
            </a:r>
          </a:p>
          <a:p>
            <a:pPr marL="687600" indent="-360000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MY" sz="3200" dirty="0"/>
              <a:t>paraesthesia</a:t>
            </a:r>
          </a:p>
          <a:p>
            <a:pPr marL="687600" indent="-360000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MY" sz="3200" dirty="0"/>
              <a:t>tremor</a:t>
            </a:r>
          </a:p>
          <a:p>
            <a:pPr marL="687600" indent="-360000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MY" sz="3200" dirty="0"/>
              <a:t>gastrointestinal symptoms </a:t>
            </a:r>
          </a:p>
          <a:p>
            <a:pPr marL="687600" indent="-360000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MY" sz="3200" dirty="0"/>
              <a:t>impaired renal function, especially at higher doses (&gt;3 mg/kg/day)</a:t>
            </a:r>
            <a:endParaRPr lang="en-US" sz="3200" baseline="30000" dirty="0"/>
          </a:p>
        </p:txBody>
      </p:sp>
    </p:spTree>
    <p:extLst>
      <p:ext uri="{BB962C8B-B14F-4D97-AF65-F5344CB8AC3E}">
        <p14:creationId xmlns:p14="http://schemas.microsoft.com/office/powerpoint/2010/main" val="320492111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D896D3-37AD-7029-DC7A-C75038C6EC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Tacrolimus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4962EA-9B0D-7917-9243-992CCCF05B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4380" y="1845425"/>
            <a:ext cx="10744200" cy="4331538"/>
          </a:xfrm>
        </p:spPr>
        <p:txBody>
          <a:bodyPr>
            <a:normAutofit/>
          </a:bodyPr>
          <a:lstStyle/>
          <a:p>
            <a:pPr algn="just"/>
            <a:r>
              <a:rPr lang="en-US" sz="3200" dirty="0"/>
              <a:t>In an SR, a cohort study demonstrated that tacrolimus 1 - 3 mg/day at one year in SLE patients without active nephritis significantly:</a:t>
            </a:r>
            <a:r>
              <a:rPr lang="en-US" sz="3200" baseline="30000" dirty="0"/>
              <a:t>68</a:t>
            </a:r>
          </a:p>
          <a:p>
            <a:pPr marL="898525" indent="-366713" algn="just">
              <a:lnSpc>
                <a:spcPct val="100000"/>
              </a:lnSpc>
              <a:spcBef>
                <a:spcPts val="400"/>
              </a:spcBef>
              <a:buFont typeface="Courier New" panose="02070309020205020404" pitchFamily="49" charset="0"/>
              <a:buChar char="o"/>
            </a:pPr>
            <a:r>
              <a:rPr lang="en-US" sz="3200" dirty="0"/>
              <a:t>reduced mean SLEDAI scores</a:t>
            </a:r>
          </a:p>
          <a:p>
            <a:pPr marL="898525" indent="-366713" algn="just">
              <a:lnSpc>
                <a:spcPct val="100000"/>
              </a:lnSpc>
              <a:spcBef>
                <a:spcPts val="400"/>
              </a:spcBef>
              <a:buFont typeface="Courier New" panose="02070309020205020404" pitchFamily="49" charset="0"/>
              <a:buChar char="o"/>
            </a:pPr>
            <a:r>
              <a:rPr lang="en-US" sz="3200" dirty="0"/>
              <a:t>dose of prednisolone</a:t>
            </a:r>
          </a:p>
          <a:p>
            <a:pPr marL="669925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sz="3200" dirty="0"/>
          </a:p>
          <a:p>
            <a:pPr algn="just"/>
            <a:r>
              <a:rPr lang="en-US" sz="3200" dirty="0"/>
              <a:t>Non-serious AEs were observed in 40% of the cohort.</a:t>
            </a:r>
            <a:r>
              <a:rPr lang="en-US" sz="3200" baseline="30000" dirty="0"/>
              <a:t>68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720729-EB36-8D89-D9B0-E27E4A6A70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50779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D896D3-37AD-7029-DC7A-C75038C6EC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Cyclophosphamide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4962EA-9B0D-7917-9243-992CCCF05B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/>
              <a:t>Non-specific alkylating agent that prevents cell division leading to inhibition of T- and B-lymphocytes proliferation</a:t>
            </a:r>
          </a:p>
          <a:p>
            <a:pPr algn="just"/>
            <a:r>
              <a:rPr lang="en-US" dirty="0"/>
              <a:t>In patients with neuropsychiatric SLE (NPSLE) received intravenous (IV) induction of methylprednisolone and tapering oral prednisolone, CYC is more effective compared with continuation of methylprednisolone in:</a:t>
            </a:r>
            <a:r>
              <a:rPr lang="en-US" baseline="30000" dirty="0"/>
              <a:t>70</a:t>
            </a:r>
            <a:r>
              <a:rPr lang="en-US" dirty="0"/>
              <a:t> </a:t>
            </a:r>
          </a:p>
          <a:p>
            <a:pPr marL="720000" indent="-3600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dirty="0"/>
              <a:t>achieving 20% improvement in clinical, serological and specific neurological measures</a:t>
            </a:r>
          </a:p>
          <a:p>
            <a:pPr marL="720000" indent="-3600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dirty="0"/>
              <a:t> improvement of SLEDAI score</a:t>
            </a:r>
          </a:p>
          <a:p>
            <a:pPr marL="720000" indent="-36000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dirty="0"/>
              <a:t> reduction of prednisolone requirements </a:t>
            </a:r>
          </a:p>
          <a:p>
            <a:pPr algn="just"/>
            <a:r>
              <a:rPr lang="en-US" dirty="0"/>
              <a:t>There was no significant differences in AEs and deaths.</a:t>
            </a:r>
            <a:r>
              <a:rPr lang="en-US" baseline="30000" dirty="0"/>
              <a:t>70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69EB865-9571-99E1-E376-3A3DD57BBA22}"/>
              </a:ext>
            </a:extLst>
          </p:cNvPr>
          <p:cNvSpPr txBox="1"/>
          <p:nvPr/>
        </p:nvSpPr>
        <p:spPr>
          <a:xfrm>
            <a:off x="754379" y="6052226"/>
            <a:ext cx="74918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70.  Fernandes </a:t>
            </a:r>
            <a:r>
              <a:rPr lang="en-US" sz="1400" dirty="0" err="1"/>
              <a:t>Moca</a:t>
            </a:r>
            <a:r>
              <a:rPr lang="en-US" sz="1400" dirty="0"/>
              <a:t> Trevisani V, et al. </a:t>
            </a:r>
            <a:r>
              <a:rPr lang="en-MY" sz="1400" dirty="0"/>
              <a:t>Cochrane Database </a:t>
            </a:r>
            <a:r>
              <a:rPr lang="en-MY" sz="1400" dirty="0" err="1"/>
              <a:t>Syst</a:t>
            </a:r>
            <a:r>
              <a:rPr lang="en-MY" sz="1400" dirty="0"/>
              <a:t> Rev. 2013;2013(2):CD002265.</a:t>
            </a:r>
            <a:endParaRPr lang="en-US" sz="14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909848-416F-6D48-8CC9-625D33C6C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8898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D896D3-37AD-7029-DC7A-C75038C6EC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Pharmacological Treatment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4962EA-9B0D-7917-9243-992CCCF05B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1443" y="1313713"/>
            <a:ext cx="10769114" cy="5035718"/>
          </a:xfrm>
        </p:spPr>
        <p:txBody>
          <a:bodyPr>
            <a:noAutofit/>
          </a:bodyPr>
          <a:lstStyle/>
          <a:p>
            <a:pPr algn="just">
              <a:spcBef>
                <a:spcPts val="600"/>
              </a:spcBef>
            </a:pPr>
            <a:r>
              <a:rPr lang="en-US" dirty="0">
                <a:cs typeface="Arial" panose="020B0604020202020204" pitchFamily="34" charset="0"/>
              </a:rPr>
              <a:t>Corticosteroids</a:t>
            </a:r>
          </a:p>
          <a:p>
            <a:pPr algn="just">
              <a:spcBef>
                <a:spcPts val="600"/>
              </a:spcBef>
            </a:pPr>
            <a:r>
              <a:rPr lang="en-US" dirty="0">
                <a:cs typeface="Arial" panose="020B0604020202020204" pitchFamily="34" charset="0"/>
              </a:rPr>
              <a:t>Antimalarials (Hydroxychloroquine [HCQ])</a:t>
            </a:r>
          </a:p>
          <a:p>
            <a:pPr algn="just">
              <a:spcBef>
                <a:spcPts val="600"/>
              </a:spcBef>
            </a:pPr>
            <a:r>
              <a:rPr lang="en-US" dirty="0">
                <a:cs typeface="Arial" panose="020B0604020202020204" pitchFamily="34" charset="0"/>
              </a:rPr>
              <a:t>Immunosuppressants</a:t>
            </a:r>
          </a:p>
          <a:p>
            <a:pPr lvl="1" indent="-360000" algn="just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2800" dirty="0">
                <a:cs typeface="Arial" panose="020B0604020202020204" pitchFamily="34" charset="0"/>
              </a:rPr>
              <a:t>Azathioprine (AZA), Methotrexate (MTX), Calcineurin Inhibitors (CNI), Cyclophosphamide (CYC), Leflunomide, Mycophenolate mofetil (MMF)</a:t>
            </a:r>
          </a:p>
          <a:p>
            <a:pPr algn="just">
              <a:spcBef>
                <a:spcPts val="600"/>
              </a:spcBef>
            </a:pPr>
            <a:r>
              <a:rPr lang="en-US" dirty="0">
                <a:cs typeface="Arial" panose="020B0604020202020204" pitchFamily="34" charset="0"/>
              </a:rPr>
              <a:t>Biologics</a:t>
            </a:r>
          </a:p>
          <a:p>
            <a:pPr lvl="1" indent="-360000" algn="just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2800" dirty="0">
                <a:cs typeface="Arial" panose="020B0604020202020204" pitchFamily="34" charset="0"/>
              </a:rPr>
              <a:t>Belimumab , </a:t>
            </a:r>
            <a:r>
              <a:rPr lang="en-US" sz="2800" dirty="0" err="1">
                <a:cs typeface="Arial" panose="020B0604020202020204" pitchFamily="34" charset="0"/>
              </a:rPr>
              <a:t>Anifrolumab</a:t>
            </a:r>
            <a:r>
              <a:rPr lang="en-US" sz="2800" dirty="0">
                <a:cs typeface="Arial" panose="020B0604020202020204" pitchFamily="34" charset="0"/>
              </a:rPr>
              <a:t>, Rituximab</a:t>
            </a:r>
          </a:p>
          <a:p>
            <a:pPr marL="230400" indent="-230400" algn="just">
              <a:spcBef>
                <a:spcPts val="600"/>
              </a:spcBef>
            </a:pPr>
            <a:r>
              <a:rPr lang="en-US" dirty="0">
                <a:cs typeface="Arial" panose="020B0604020202020204" pitchFamily="34" charset="0"/>
              </a:rPr>
              <a:t>Nonsteroidal anti-inflammatory drugs (NSAIDs)</a:t>
            </a:r>
          </a:p>
          <a:p>
            <a:pPr algn="just">
              <a:spcBef>
                <a:spcPts val="600"/>
              </a:spcBef>
            </a:pPr>
            <a:r>
              <a:rPr lang="en-US" dirty="0">
                <a:cs typeface="Arial" panose="020B0604020202020204" pitchFamily="34" charset="0"/>
              </a:rPr>
              <a:t>Others</a:t>
            </a:r>
          </a:p>
          <a:p>
            <a:pPr lvl="1" indent="-360000" algn="just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2800" dirty="0">
                <a:cs typeface="Arial" panose="020B0604020202020204" pitchFamily="34" charset="0"/>
              </a:rPr>
              <a:t>Plasma Exchange (PE)/Plasmapheresis, Intravenous Immunoglobulin (IVIG)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5D7B8B-36B7-9F0D-AA54-E44C55DCFC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25193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D896D3-37AD-7029-DC7A-C75038C6EC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Cyclophosphamid</a:t>
            </a:r>
            <a:r>
              <a:rPr lang="en-US" dirty="0"/>
              <a:t>e</a:t>
            </a:r>
            <a:r>
              <a:rPr lang="en-US" sz="3200" dirty="0"/>
              <a:t>-2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4962EA-9B0D-7917-9243-992CCCF05B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8947" y="1625035"/>
            <a:ext cx="10744200" cy="4398039"/>
          </a:xfrm>
        </p:spPr>
        <p:txBody>
          <a:bodyPr>
            <a:noAutofit/>
          </a:bodyPr>
          <a:lstStyle/>
          <a:p>
            <a:pPr algn="just"/>
            <a:r>
              <a:rPr lang="en-US" dirty="0"/>
              <a:t>In an SR with 2 small RCTs on NPSLE, CYC in combination with corticosteroids was more effective than corticosteroids alone in:</a:t>
            </a:r>
            <a:r>
              <a:rPr lang="en-US" baseline="30000" dirty="0"/>
              <a:t>68</a:t>
            </a:r>
            <a:r>
              <a:rPr lang="en-US" dirty="0"/>
              <a:t> </a:t>
            </a:r>
          </a:p>
          <a:p>
            <a:pPr marL="814388" indent="-365125" algn="just">
              <a:lnSpc>
                <a:spcPct val="100000"/>
              </a:lnSpc>
              <a:spcBef>
                <a:spcPts val="200"/>
              </a:spcBef>
              <a:buFont typeface="Courier New" panose="02070309020205020404" pitchFamily="49" charset="0"/>
              <a:buChar char="o"/>
            </a:pPr>
            <a:r>
              <a:rPr lang="en-US" dirty="0"/>
              <a:t>clinical improvement at 6 months </a:t>
            </a:r>
          </a:p>
          <a:p>
            <a:pPr marL="814388" indent="-365125" algn="just">
              <a:lnSpc>
                <a:spcPct val="100000"/>
              </a:lnSpc>
              <a:spcBef>
                <a:spcPts val="200"/>
              </a:spcBef>
              <a:buFont typeface="Courier New" panose="02070309020205020404" pitchFamily="49" charset="0"/>
              <a:buChar char="o"/>
            </a:pPr>
            <a:r>
              <a:rPr lang="en-US" dirty="0"/>
              <a:t>reduction of relapses at 3 months </a:t>
            </a:r>
          </a:p>
          <a:p>
            <a:pPr marL="814388" indent="-365125" algn="just">
              <a:lnSpc>
                <a:spcPct val="100000"/>
              </a:lnSpc>
              <a:spcBef>
                <a:spcPts val="200"/>
              </a:spcBef>
              <a:buFont typeface="Courier New" panose="02070309020205020404" pitchFamily="49" charset="0"/>
              <a:buChar char="o"/>
            </a:pPr>
            <a:r>
              <a:rPr lang="en-US" dirty="0"/>
              <a:t>electroencephalogram improvement </a:t>
            </a:r>
          </a:p>
          <a:p>
            <a:pPr marL="814388" indent="-365125" algn="just">
              <a:lnSpc>
                <a:spcPct val="100000"/>
              </a:lnSpc>
              <a:spcBef>
                <a:spcPts val="200"/>
              </a:spcBef>
              <a:buFont typeface="Courier New" panose="02070309020205020404" pitchFamily="49" charset="0"/>
              <a:buChar char="o"/>
            </a:pPr>
            <a:r>
              <a:rPr lang="en-US" dirty="0"/>
              <a:t>≥20% improvement in clinical, serological and neurological measures at 2 years </a:t>
            </a:r>
            <a:endParaRPr lang="en-US" baseline="30000" dirty="0"/>
          </a:p>
          <a:p>
            <a:pPr marL="266700" indent="0" algn="just">
              <a:lnSpc>
                <a:spcPct val="100000"/>
              </a:lnSpc>
              <a:spcBef>
                <a:spcPts val="0"/>
              </a:spcBef>
              <a:buNone/>
            </a:pPr>
            <a:endParaRPr lang="en-US" dirty="0"/>
          </a:p>
          <a:p>
            <a:pPr algn="just"/>
            <a:r>
              <a:rPr lang="en-US" dirty="0"/>
              <a:t>No difference in AE in one of the RCTs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06E234-D9BF-31F6-6083-CCAE989753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71339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D896D3-37AD-7029-DC7A-C75038C6EC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Leflunomide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4962EA-9B0D-7917-9243-992CCCF05B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4380" y="1695796"/>
            <a:ext cx="10744200" cy="4481167"/>
          </a:xfrm>
        </p:spPr>
        <p:txBody>
          <a:bodyPr>
            <a:noAutofit/>
          </a:bodyPr>
          <a:lstStyle/>
          <a:p>
            <a:pPr algn="just"/>
            <a:r>
              <a:rPr lang="en-US" dirty="0"/>
              <a:t>Pyrimidine synthesis inhibitor with anti-inflammatory properties</a:t>
            </a:r>
          </a:p>
          <a:p>
            <a:pPr algn="just"/>
            <a:r>
              <a:rPr lang="en-US" dirty="0"/>
              <a:t>In an SR on mild to moderate active SLE, leflunomide was more effective than placebo in </a:t>
            </a:r>
            <a:r>
              <a:rPr lang="en-US" b="1" dirty="0"/>
              <a:t>reducing SLEDAI </a:t>
            </a:r>
            <a:r>
              <a:rPr lang="en-US" dirty="0"/>
              <a:t>at 24 weeks:</a:t>
            </a:r>
            <a:r>
              <a:rPr lang="en-US" baseline="30000" dirty="0"/>
              <a:t>68</a:t>
            </a:r>
            <a:r>
              <a:rPr lang="en-US" dirty="0"/>
              <a:t> </a:t>
            </a:r>
          </a:p>
          <a:p>
            <a:pPr marL="898525" indent="-366713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dirty="0"/>
              <a:t>no significant differences in proteinuria, complement, anti-dsDNA antibodies and CS dose</a:t>
            </a:r>
          </a:p>
          <a:p>
            <a:pPr marL="898525" indent="-366713" algn="just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dirty="0"/>
              <a:t>no difference in AEs between the two groups</a:t>
            </a:r>
          </a:p>
          <a:p>
            <a:pPr algn="just"/>
            <a:r>
              <a:rPr lang="en-US" dirty="0"/>
              <a:t>Leflunomide may be considered:</a:t>
            </a:r>
            <a:r>
              <a:rPr lang="en-US" baseline="30000" dirty="0"/>
              <a:t>21</a:t>
            </a:r>
            <a:r>
              <a:rPr lang="en-US" dirty="0"/>
              <a:t> </a:t>
            </a:r>
          </a:p>
          <a:p>
            <a:pPr marL="898525" indent="-366713" algn="just">
              <a:lnSpc>
                <a:spcPct val="100000"/>
              </a:lnSpc>
              <a:spcBef>
                <a:spcPts val="200"/>
              </a:spcBef>
              <a:buFont typeface="Courier New" panose="02070309020205020404" pitchFamily="49" charset="0"/>
              <a:buChar char="o"/>
            </a:pPr>
            <a:r>
              <a:rPr lang="en-US" dirty="0"/>
              <a:t>in moderate lupus refractory / intolerant / not suitable for other immunosuppressants</a:t>
            </a:r>
          </a:p>
          <a:p>
            <a:pPr marL="898525" indent="-366713" algn="just">
              <a:lnSpc>
                <a:spcPct val="100000"/>
              </a:lnSpc>
              <a:spcBef>
                <a:spcPts val="200"/>
              </a:spcBef>
              <a:buFont typeface="Courier New" panose="02070309020205020404" pitchFamily="49" charset="0"/>
              <a:buChar char="o"/>
            </a:pPr>
            <a:r>
              <a:rPr lang="en-US" dirty="0"/>
              <a:t>when CYC and biological agents are not suitable or not available</a:t>
            </a:r>
            <a:endParaRPr lang="en-US" baseline="300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4EE1271-BEEF-3520-09E9-354E9DEA07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677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D896D3-37AD-7029-DC7A-C75038C6EC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Mycophenolate </a:t>
            </a:r>
            <a:r>
              <a:rPr lang="en-US" dirty="0"/>
              <a:t>M</a:t>
            </a:r>
            <a:r>
              <a:rPr lang="en-US" dirty="0">
                <a:solidFill>
                  <a:schemeClr val="tx1"/>
                </a:solidFill>
              </a:rPr>
              <a:t>ofetil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4962EA-9B0D-7917-9243-992CCCF05B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4380" y="1579418"/>
            <a:ext cx="10744200" cy="4597545"/>
          </a:xfrm>
        </p:spPr>
        <p:txBody>
          <a:bodyPr>
            <a:normAutofit/>
          </a:bodyPr>
          <a:lstStyle/>
          <a:p>
            <a:pPr algn="just">
              <a:spcAft>
                <a:spcPts val="600"/>
              </a:spcAft>
            </a:pPr>
            <a:r>
              <a:rPr lang="en-US" dirty="0"/>
              <a:t>Use in both renal and non-renal lupus</a:t>
            </a:r>
          </a:p>
          <a:p>
            <a:pPr algn="just"/>
            <a:r>
              <a:rPr lang="en-US" dirty="0"/>
              <a:t>An SR included a report on the secondary non-renal outcomes of the </a:t>
            </a:r>
            <a:r>
              <a:rPr lang="en-US" dirty="0" err="1"/>
              <a:t>Aspreva</a:t>
            </a:r>
            <a:r>
              <a:rPr lang="en-US" dirty="0"/>
              <a:t> Lupus Management Study (ALMS), a large RCT on induction treatment for lupus nephritis (LN), showed MMF (0.5 g/12 h and increased to 1.5 g/12 h) had comparable effectiveness with CYC 0.5 - 1 g/m</a:t>
            </a:r>
            <a:r>
              <a:rPr lang="en-US" baseline="30000" dirty="0"/>
              <a:t>2</a:t>
            </a:r>
            <a:r>
              <a:rPr lang="en-US" dirty="0"/>
              <a:t>/month in:</a:t>
            </a:r>
            <a:r>
              <a:rPr lang="en-US" baseline="30000" dirty="0"/>
              <a:t>68</a:t>
            </a:r>
            <a:r>
              <a:rPr lang="en-US" dirty="0"/>
              <a:t> </a:t>
            </a:r>
          </a:p>
          <a:p>
            <a:pPr marL="814388" indent="-365125" algn="just">
              <a:lnSpc>
                <a:spcPct val="100000"/>
              </a:lnSpc>
              <a:spcBef>
                <a:spcPts val="200"/>
              </a:spcBef>
              <a:buFont typeface="Courier New" panose="02070309020205020404" pitchFamily="49" charset="0"/>
              <a:buChar char="o"/>
            </a:pPr>
            <a:r>
              <a:rPr lang="en-US" dirty="0"/>
              <a:t>improving British Isles Lupus Activity Group index (BILAG) scores</a:t>
            </a:r>
          </a:p>
          <a:p>
            <a:pPr marL="814388" indent="-365125" algn="just">
              <a:lnSpc>
                <a:spcPct val="100000"/>
              </a:lnSpc>
              <a:spcBef>
                <a:spcPts val="200"/>
              </a:spcBef>
              <a:buFont typeface="Courier New" panose="02070309020205020404" pitchFamily="49" charset="0"/>
              <a:buChar char="o"/>
            </a:pPr>
            <a:r>
              <a:rPr lang="en-US" dirty="0"/>
              <a:t>inducing remission in the mucocutaneous, musculoskeletal and cardiovascular (CV) / respiratory systems </a:t>
            </a:r>
          </a:p>
          <a:p>
            <a:pPr marL="814388" indent="-365125" algn="just">
              <a:lnSpc>
                <a:spcPct val="100000"/>
              </a:lnSpc>
              <a:spcBef>
                <a:spcPts val="200"/>
              </a:spcBef>
              <a:buFont typeface="Courier New" panose="02070309020205020404" pitchFamily="49" charset="0"/>
              <a:buChar char="o"/>
            </a:pPr>
            <a:r>
              <a:rPr lang="en-US" dirty="0"/>
              <a:t>reducing SELENA-SLEDAI flares at 6 months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2E81DD8-E296-97AA-B115-C6FF874C2E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54461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0839B6E-39AD-D93C-613A-7586A2FC75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Immunosuppressants</a:t>
            </a:r>
            <a:r>
              <a:rPr lang="en-US" sz="3200" dirty="0">
                <a:solidFill>
                  <a:schemeClr val="tx1"/>
                </a:solidFill>
              </a:rPr>
              <a:t>-2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4671DC5-9DBF-5C37-0856-C401647080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33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1A77EF3-CD68-554F-172C-EE82ECDA35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3665" y="1869605"/>
            <a:ext cx="9784670" cy="3776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560138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B42F48CA-B850-CCCC-E4F2-3C25F72B01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GB" dirty="0"/>
              <a:t>BIOLOGICS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D4BCD31-4BA3-D30A-E4CD-94D3F975743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89EBDEA-265A-1850-476E-51CA8C4421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48685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D896D3-37AD-7029-DC7A-C75038C6EC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Biologics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4962EA-9B0D-7917-9243-992CCCF05B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3900" y="1891306"/>
            <a:ext cx="10744200" cy="3777975"/>
          </a:xfrm>
        </p:spPr>
        <p:txBody>
          <a:bodyPr>
            <a:normAutofit/>
          </a:bodyPr>
          <a:lstStyle/>
          <a:p>
            <a:pPr algn="just"/>
            <a:r>
              <a:rPr lang="en-US" sz="3200" dirty="0"/>
              <a:t>Biologics are used as adjunct therapy in active SLE despite optimal treatment with corticosteroids and immunosuppressants. </a:t>
            </a:r>
          </a:p>
          <a:p>
            <a:pPr marL="0" indent="0" algn="just">
              <a:buNone/>
            </a:pPr>
            <a:endParaRPr lang="en-US" sz="3200" dirty="0"/>
          </a:p>
          <a:p>
            <a:pPr algn="just"/>
            <a:r>
              <a:rPr lang="en-US" sz="3200" dirty="0"/>
              <a:t>They may also be considered in refractory diseases and/or when there is intolerance or contraindication to standard treatment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C2F419-5609-B578-DC93-FADC28B0C2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32702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D896D3-37AD-7029-DC7A-C75038C6EC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Belimumab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4962EA-9B0D-7917-9243-992CCCF05B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4380" y="1995055"/>
            <a:ext cx="10744200" cy="4181908"/>
          </a:xfrm>
        </p:spPr>
        <p:txBody>
          <a:bodyPr>
            <a:normAutofit/>
          </a:bodyPr>
          <a:lstStyle/>
          <a:p>
            <a:pPr algn="just"/>
            <a:r>
              <a:rPr lang="en-US" sz="3200" dirty="0"/>
              <a:t>A recombinant, fully human monoclonal antibody that inhibits the biologic activity of B-lymphocyte stimulator (</a:t>
            </a:r>
            <a:r>
              <a:rPr lang="en-US" sz="3200" dirty="0" err="1"/>
              <a:t>BLyS</a:t>
            </a:r>
            <a:r>
              <a:rPr lang="en-US" sz="3200" dirty="0"/>
              <a:t>), also known as B-cell activating factor (BAFF)</a:t>
            </a:r>
          </a:p>
          <a:p>
            <a:pPr algn="just"/>
            <a:r>
              <a:rPr lang="en-US" sz="3200" dirty="0"/>
              <a:t>Indicated as an adjunct therapy in patients with active SLE who are receiving standard therapy and for the treatment of LN</a:t>
            </a:r>
            <a:r>
              <a:rPr lang="en-US" sz="3200" baseline="30000" dirty="0"/>
              <a:t>71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B02980E-EA25-FD85-F9AE-C50A82A0A6EC}"/>
              </a:ext>
            </a:extLst>
          </p:cNvPr>
          <p:cNvSpPr txBox="1"/>
          <p:nvPr/>
        </p:nvSpPr>
        <p:spPr>
          <a:xfrm>
            <a:off x="754380" y="5804991"/>
            <a:ext cx="91543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71. U.S. Food and Drug Administration. Prescribing Information: BENLYSTA (belimumab). Rockville, MD: USFDA; 2020.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2AFD81-B649-123B-6F6C-3379CC5B52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4748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D896D3-37AD-7029-DC7A-C75038C6EC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Belimumab</a:t>
            </a:r>
            <a:r>
              <a:rPr lang="en-US" sz="3200" dirty="0">
                <a:solidFill>
                  <a:schemeClr val="tx1"/>
                </a:solidFill>
              </a:rPr>
              <a:t>-2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4962EA-9B0D-7917-9243-992CCCF05B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3900" y="1630704"/>
            <a:ext cx="10744200" cy="4181908"/>
          </a:xfrm>
        </p:spPr>
        <p:txBody>
          <a:bodyPr>
            <a:noAutofit/>
          </a:bodyPr>
          <a:lstStyle/>
          <a:p>
            <a:pPr algn="just"/>
            <a:r>
              <a:rPr lang="en-US" dirty="0"/>
              <a:t>In a Cochrane SR of six RCTs on SLE, belimumab was more effective than placebo in terms of:</a:t>
            </a:r>
            <a:r>
              <a:rPr lang="en-US" baseline="30000" dirty="0"/>
              <a:t>72</a:t>
            </a:r>
            <a:r>
              <a:rPr lang="en-US" dirty="0"/>
              <a:t> </a:t>
            </a:r>
          </a:p>
          <a:p>
            <a:pPr marL="714375" indent="-365125" algn="just">
              <a:lnSpc>
                <a:spcPct val="100000"/>
              </a:lnSpc>
              <a:spcBef>
                <a:spcPts val="100"/>
              </a:spcBef>
              <a:buFont typeface="Courier New" panose="02070309020205020404" pitchFamily="49" charset="0"/>
              <a:buChar char="o"/>
            </a:pPr>
            <a:r>
              <a:rPr lang="en-US" dirty="0"/>
              <a:t>reduction of at least 4-point in SELENA-SLEDAI score</a:t>
            </a:r>
          </a:p>
          <a:p>
            <a:pPr marL="714375" indent="-365125" algn="just">
              <a:lnSpc>
                <a:spcPct val="100000"/>
              </a:lnSpc>
              <a:spcBef>
                <a:spcPts val="100"/>
              </a:spcBef>
              <a:buFont typeface="Courier New" panose="02070309020205020404" pitchFamily="49" charset="0"/>
              <a:buChar char="o"/>
            </a:pPr>
            <a:r>
              <a:rPr lang="en-US" dirty="0"/>
              <a:t>improvement in quality of life based on 36-item short-form (SF-36)</a:t>
            </a:r>
          </a:p>
          <a:p>
            <a:pPr marL="714375" indent="-365125" algn="just">
              <a:lnSpc>
                <a:spcPct val="100000"/>
              </a:lnSpc>
              <a:spcBef>
                <a:spcPts val="10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dirty="0"/>
              <a:t>reduction in corticosteroids dose by at least 50%</a:t>
            </a:r>
          </a:p>
          <a:p>
            <a:pPr algn="just">
              <a:spcBef>
                <a:spcPts val="1400"/>
              </a:spcBef>
              <a:spcAft>
                <a:spcPts val="600"/>
              </a:spcAft>
            </a:pPr>
            <a:r>
              <a:rPr lang="en-US" dirty="0"/>
              <a:t>Belimumab was more effective than placebo in SLE patients based on SLE Responder Index (SRI).</a:t>
            </a:r>
            <a:r>
              <a:rPr lang="en-US" baseline="30000" dirty="0"/>
              <a:t>73</a:t>
            </a:r>
          </a:p>
          <a:p>
            <a:pPr algn="just">
              <a:spcBef>
                <a:spcPts val="1400"/>
              </a:spcBef>
            </a:pPr>
            <a:r>
              <a:rPr lang="en-US" dirty="0"/>
              <a:t>Good safety profile</a:t>
            </a:r>
            <a:r>
              <a:rPr lang="en-US" baseline="30000" dirty="0"/>
              <a:t>72 - 73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B02980E-EA25-FD85-F9AE-C50A82A0A6EC}"/>
              </a:ext>
            </a:extLst>
          </p:cNvPr>
          <p:cNvSpPr txBox="1"/>
          <p:nvPr/>
        </p:nvSpPr>
        <p:spPr>
          <a:xfrm>
            <a:off x="754380" y="5833161"/>
            <a:ext cx="56464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72.  Singh JA, et al. </a:t>
            </a:r>
            <a:r>
              <a:rPr lang="en-MY" sz="1400" dirty="0"/>
              <a:t>Cochrane Database </a:t>
            </a:r>
            <a:r>
              <a:rPr lang="en-MY" sz="1400" dirty="0" err="1"/>
              <a:t>Syst</a:t>
            </a:r>
            <a:r>
              <a:rPr lang="en-MY" sz="1400" dirty="0"/>
              <a:t> Rev. 2021;2(2):CD010668.</a:t>
            </a:r>
            <a:r>
              <a:rPr lang="en-US" sz="1400" dirty="0"/>
              <a:t> </a:t>
            </a:r>
          </a:p>
          <a:p>
            <a:r>
              <a:rPr lang="en-US" sz="1400" dirty="0"/>
              <a:t>73.  </a:t>
            </a:r>
            <a:r>
              <a:rPr lang="en-US" sz="1400" dirty="0" err="1"/>
              <a:t>Kaegi</a:t>
            </a:r>
            <a:r>
              <a:rPr lang="en-US" sz="1400" dirty="0"/>
              <a:t> C, et al. </a:t>
            </a:r>
            <a:r>
              <a:rPr lang="en-MY" sz="1400" dirty="0"/>
              <a:t>Allergy. 2021;76(9):2673-2683. </a:t>
            </a:r>
            <a:endParaRPr lang="en-US" sz="14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6F6E945-E371-AC4F-4A4F-E69C23D027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493638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D896D3-37AD-7029-DC7A-C75038C6EC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chemeClr val="tx1"/>
                </a:solidFill>
              </a:rPr>
              <a:t>Anifrolumab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4962EA-9B0D-7917-9243-992CCCF05B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4380" y="2078182"/>
            <a:ext cx="10744200" cy="3574473"/>
          </a:xfrm>
        </p:spPr>
        <p:txBody>
          <a:bodyPr>
            <a:normAutofit/>
          </a:bodyPr>
          <a:lstStyle/>
          <a:p>
            <a:pPr algn="just"/>
            <a:r>
              <a:rPr lang="en-US" sz="3200" dirty="0"/>
              <a:t>A human monoclonal antibody to type I interferon receptor subunit 1</a:t>
            </a:r>
          </a:p>
          <a:p>
            <a:pPr marL="0" indent="0" algn="just">
              <a:buNone/>
            </a:pPr>
            <a:endParaRPr lang="en-US" sz="3200" dirty="0"/>
          </a:p>
          <a:p>
            <a:pPr algn="just"/>
            <a:r>
              <a:rPr lang="en-US" sz="3200" dirty="0"/>
              <a:t>Newly approved adjunct therapy for patients with moderate to severe SLE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8B3E0B-EF90-8BE2-C33E-1D3F91C95E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4967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D896D3-37AD-7029-DC7A-C75038C6EC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Anifrolumab</a:t>
            </a:r>
            <a:r>
              <a:rPr lang="en-US" sz="3200" dirty="0">
                <a:solidFill>
                  <a:schemeClr val="tx1"/>
                </a:solidFill>
              </a:rPr>
              <a:t>-2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4962EA-9B0D-7917-9243-992CCCF05B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4380" y="1778923"/>
            <a:ext cx="10744200" cy="4398039"/>
          </a:xfrm>
        </p:spPr>
        <p:txBody>
          <a:bodyPr>
            <a:normAutofit/>
          </a:bodyPr>
          <a:lstStyle/>
          <a:p>
            <a:pPr algn="just"/>
            <a:r>
              <a:rPr lang="en-US" dirty="0"/>
              <a:t>In patients with moderate to severe SLE, </a:t>
            </a:r>
            <a:r>
              <a:rPr lang="en-US" dirty="0" err="1"/>
              <a:t>anifrolumab</a:t>
            </a:r>
            <a:r>
              <a:rPr lang="en-US" dirty="0"/>
              <a:t> was more effective than placebo in terms of:</a:t>
            </a:r>
            <a:r>
              <a:rPr lang="en-US" baseline="30000" dirty="0"/>
              <a:t>74</a:t>
            </a:r>
          </a:p>
          <a:p>
            <a:pPr marL="814388" indent="-365125" algn="just">
              <a:lnSpc>
                <a:spcPct val="11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dirty="0"/>
              <a:t>higher percentage of British Isles Lupus Assessment Group-based Composite Lupus Assessment (BICLA) responder at week 52 </a:t>
            </a:r>
          </a:p>
          <a:p>
            <a:pPr marL="814388" indent="-365125" algn="just">
              <a:lnSpc>
                <a:spcPct val="11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dirty="0"/>
              <a:t>reduction of corticosteroids dose </a:t>
            </a:r>
          </a:p>
          <a:p>
            <a:pPr marL="814388" indent="-365125" algn="just">
              <a:lnSpc>
                <a:spcPct val="110000"/>
              </a:lnSpc>
              <a:spcBef>
                <a:spcPts val="0"/>
              </a:spcBef>
              <a:spcAft>
                <a:spcPts val="1800"/>
              </a:spcAft>
              <a:buFont typeface="Courier New" panose="02070309020205020404" pitchFamily="49" charset="0"/>
              <a:buChar char="o"/>
            </a:pPr>
            <a:r>
              <a:rPr lang="en-US" dirty="0"/>
              <a:t>reduction of CLASI by ≥50% at week 12 </a:t>
            </a:r>
          </a:p>
          <a:p>
            <a:pPr algn="just"/>
            <a:r>
              <a:rPr lang="en-US" dirty="0"/>
              <a:t>Most frequent AEs reported were upper respiratory tract infection, nasopharyngitis, infusion related reaction, bronchitis and herpes zoster.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A47867D-6062-93D5-CE92-5E4946EF6A21}"/>
              </a:ext>
            </a:extLst>
          </p:cNvPr>
          <p:cNvSpPr txBox="1"/>
          <p:nvPr/>
        </p:nvSpPr>
        <p:spPr>
          <a:xfrm>
            <a:off x="754380" y="5905475"/>
            <a:ext cx="56464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74.  </a:t>
            </a:r>
            <a:r>
              <a:rPr lang="en-US" sz="1400" dirty="0" err="1"/>
              <a:t>Morand</a:t>
            </a:r>
            <a:r>
              <a:rPr lang="en-US" sz="1400" dirty="0"/>
              <a:t> EF, et al. </a:t>
            </a:r>
            <a:r>
              <a:rPr lang="en-MY" sz="1400" dirty="0"/>
              <a:t>N Engl J Med. 2020;382(3):211-221.</a:t>
            </a:r>
            <a:endParaRPr lang="en-US" sz="14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732BF57-9ECD-2B08-B460-A9BC08D99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2088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B42F48CA-B850-CCCC-E4F2-3C25F72B01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GB" dirty="0"/>
              <a:t>INTRODUCTION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D4BCD31-4BA3-D30A-E4CD-94D3F975743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A4F8993-9E06-AAA0-C2B8-82ECE9EF35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41458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D896D3-37AD-7029-DC7A-C75038C6EC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Rituximab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4962EA-9B0D-7917-9243-992CCCF05B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4380" y="1612669"/>
            <a:ext cx="10744200" cy="4564294"/>
          </a:xfrm>
        </p:spPr>
        <p:txBody>
          <a:bodyPr>
            <a:normAutofit/>
          </a:bodyPr>
          <a:lstStyle/>
          <a:p>
            <a:pPr algn="just">
              <a:spcAft>
                <a:spcPts val="1200"/>
              </a:spcAft>
            </a:pPr>
            <a:r>
              <a:rPr lang="en-US" dirty="0"/>
              <a:t>A chimeric anti-CD20 antibody that induces peripheral B-cells depletion</a:t>
            </a:r>
          </a:p>
          <a:p>
            <a:pPr algn="just">
              <a:spcAft>
                <a:spcPts val="1200"/>
              </a:spcAft>
            </a:pPr>
            <a:r>
              <a:rPr lang="en-US" dirty="0"/>
              <a:t>In a landmark study on non-renal SLE, rituximab showed no significant difference with placebo in major or partial clinical response via the BILAG at week 52.</a:t>
            </a:r>
            <a:r>
              <a:rPr lang="en-US" baseline="30000" dirty="0"/>
              <a:t>75</a:t>
            </a:r>
          </a:p>
          <a:p>
            <a:pPr algn="just"/>
            <a:r>
              <a:rPr lang="en-US" dirty="0"/>
              <a:t>However, an SR of mainly moderate quality observational studies showed that rituximab had:</a:t>
            </a:r>
            <a:r>
              <a:rPr lang="en-US" baseline="30000" dirty="0"/>
              <a:t>76</a:t>
            </a:r>
            <a:r>
              <a:rPr lang="en-US" dirty="0"/>
              <a:t> </a:t>
            </a:r>
          </a:p>
          <a:p>
            <a:pPr marL="714375" indent="-349250" algn="just">
              <a:lnSpc>
                <a:spcPct val="100000"/>
              </a:lnSpc>
              <a:spcBef>
                <a:spcPts val="100"/>
              </a:spcBef>
              <a:buFont typeface="Courier New" panose="02070309020205020404" pitchFamily="49" charset="0"/>
              <a:buChar char="o"/>
            </a:pPr>
            <a:r>
              <a:rPr lang="en-US" dirty="0"/>
              <a:t>a steroid-sparing effect</a:t>
            </a:r>
          </a:p>
          <a:p>
            <a:pPr marL="714375" indent="-349250" algn="just">
              <a:lnSpc>
                <a:spcPct val="100000"/>
              </a:lnSpc>
              <a:spcBef>
                <a:spcPts val="100"/>
              </a:spcBef>
              <a:buFont typeface="Courier New" panose="02070309020205020404" pitchFamily="49" charset="0"/>
              <a:buChar char="o"/>
            </a:pPr>
            <a:r>
              <a:rPr lang="en-US" dirty="0"/>
              <a:t>improvement in disease activity and immunologic parameters</a:t>
            </a:r>
            <a:endParaRPr lang="en-US" baseline="30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D781466-69A6-C558-A18B-0423F6C266B3}"/>
              </a:ext>
            </a:extLst>
          </p:cNvPr>
          <p:cNvSpPr txBox="1"/>
          <p:nvPr/>
        </p:nvSpPr>
        <p:spPr>
          <a:xfrm>
            <a:off x="754380" y="5743436"/>
            <a:ext cx="609322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MY" sz="1400" dirty="0"/>
              <a:t>75. Merrill JT, et al. Arthritis Rheum. 2010;62(1):222-233.</a:t>
            </a:r>
          </a:p>
          <a:p>
            <a:r>
              <a:rPr lang="en-MY" sz="1400" dirty="0"/>
              <a:t>76. </a:t>
            </a:r>
            <a:r>
              <a:rPr lang="en-MY" sz="1400" dirty="0" err="1"/>
              <a:t>Cobo</a:t>
            </a:r>
            <a:r>
              <a:rPr lang="en-MY" sz="1400" dirty="0"/>
              <a:t>-Ibanez T, et al. Semin Arthritis Rheum. 2014;44(2):175-185.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761F5A-8AB5-F7D1-07FF-309DD1EB7D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70143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D896D3-37AD-7029-DC7A-C75038C6EC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Rituximab</a:t>
            </a:r>
            <a:r>
              <a:rPr lang="en-US" sz="3200" dirty="0">
                <a:solidFill>
                  <a:schemeClr val="tx1"/>
                </a:solidFill>
              </a:rPr>
              <a:t>-2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4962EA-9B0D-7917-9243-992CCCF05B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4380" y="1642095"/>
            <a:ext cx="10744200" cy="4398038"/>
          </a:xfrm>
        </p:spPr>
        <p:txBody>
          <a:bodyPr>
            <a:noAutofit/>
          </a:bodyPr>
          <a:lstStyle/>
          <a:p>
            <a:pPr algn="just">
              <a:spcAft>
                <a:spcPts val="600"/>
              </a:spcAft>
            </a:pPr>
            <a:r>
              <a:rPr lang="en-US" dirty="0"/>
              <a:t>EULAR 2019 and BSR 2018 guidelines support the use of rituximab in:</a:t>
            </a:r>
            <a:r>
              <a:rPr lang="en-US" baseline="30000" dirty="0"/>
              <a:t>21; 50 </a:t>
            </a:r>
            <a:endParaRPr lang="en-US" dirty="0"/>
          </a:p>
          <a:p>
            <a:pPr marL="714375" indent="-349250" algn="just">
              <a:lnSpc>
                <a:spcPct val="100000"/>
              </a:lnSpc>
              <a:spcBef>
                <a:spcPts val="100"/>
              </a:spcBef>
              <a:buFont typeface="Courier New" panose="02070309020205020404" pitchFamily="49" charset="0"/>
              <a:buChar char="o"/>
            </a:pPr>
            <a:r>
              <a:rPr lang="en-US" dirty="0"/>
              <a:t>organ threatening </a:t>
            </a:r>
          </a:p>
          <a:p>
            <a:pPr marL="714375" indent="-349250" algn="just">
              <a:lnSpc>
                <a:spcPct val="100000"/>
              </a:lnSpc>
              <a:spcBef>
                <a:spcPts val="100"/>
              </a:spcBef>
              <a:buFont typeface="Courier New" panose="02070309020205020404" pitchFamily="49" charset="0"/>
              <a:buChar char="o"/>
            </a:pPr>
            <a:r>
              <a:rPr lang="en-US" dirty="0"/>
              <a:t>refractory moderate and severe lupus</a:t>
            </a:r>
          </a:p>
          <a:p>
            <a:pPr marL="714375" indent="-349250" algn="just">
              <a:lnSpc>
                <a:spcPct val="100000"/>
              </a:lnSpc>
              <a:spcBef>
                <a:spcPts val="100"/>
              </a:spcBef>
              <a:buFont typeface="Courier New" panose="02070309020205020404" pitchFamily="49" charset="0"/>
              <a:buChar char="o"/>
            </a:pPr>
            <a:r>
              <a:rPr lang="en-US" dirty="0"/>
              <a:t>intolerance/contraindications to standard immunosuppressive agents </a:t>
            </a:r>
          </a:p>
          <a:p>
            <a:pPr marL="714375" indent="-349250" algn="just">
              <a:lnSpc>
                <a:spcPct val="100000"/>
              </a:lnSpc>
              <a:spcBef>
                <a:spcPts val="100"/>
              </a:spcBef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dirty="0"/>
              <a:t>steroid sparing therapy</a:t>
            </a:r>
            <a:endParaRPr lang="en-US" baseline="30000" dirty="0"/>
          </a:p>
          <a:p>
            <a:pPr marL="365125" indent="0" algn="just">
              <a:lnSpc>
                <a:spcPct val="100000"/>
              </a:lnSpc>
              <a:spcBef>
                <a:spcPts val="100"/>
              </a:spcBef>
              <a:buNone/>
            </a:pPr>
            <a:endParaRPr lang="en-US" baseline="30000" dirty="0"/>
          </a:p>
          <a:p>
            <a:pPr algn="just">
              <a:spcAft>
                <a:spcPts val="1200"/>
              </a:spcAft>
            </a:pPr>
            <a:r>
              <a:rPr lang="en-US" dirty="0"/>
              <a:t>Most frequent AEs were infusion reactions and infections.</a:t>
            </a:r>
            <a:r>
              <a:rPr lang="en-US" baseline="30000" dirty="0"/>
              <a:t>76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EC0385-C979-1C97-74EF-CD945BEF65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68779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F586242-686D-7DA5-BBE7-A9ABC24018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Biologics</a:t>
            </a:r>
            <a:r>
              <a:rPr lang="en-US" sz="3200" dirty="0">
                <a:solidFill>
                  <a:schemeClr val="tx1"/>
                </a:solidFill>
              </a:rPr>
              <a:t>-2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39D0F6D-754E-E7C7-8901-4B03B2E8D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42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41E3A55-7ABD-8EDF-0027-3C8232E17A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0836" y="1900889"/>
            <a:ext cx="10827474" cy="3112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19003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B42F48CA-B850-CCCC-E4F2-3C25F72B01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GB" dirty="0"/>
              <a:t>NONSTEROIDAL ANTI-INFLAMMATORY DRUGS (NSAIDS)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D4BCD31-4BA3-D30A-E4CD-94D3F975743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5F7AE3B-E90C-3160-D93E-C0DF4782AA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199397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D896D3-37AD-7029-DC7A-C75038C6EC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Nonsteroidal Anti-inflammatory Drugs (NSAIDs)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4962EA-9B0D-7917-9243-992CCCF05B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3900" y="1592218"/>
            <a:ext cx="10744200" cy="4497792"/>
          </a:xfrm>
        </p:spPr>
        <p:txBody>
          <a:bodyPr>
            <a:normAutofit/>
          </a:bodyPr>
          <a:lstStyle/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en-US" dirty="0"/>
              <a:t>Relieve pain and reduce inflammation due to their analgesic and anti-inflammatory effects </a:t>
            </a:r>
          </a:p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en-US" dirty="0"/>
              <a:t>No retrievable latest evidence on its effectiveness as its use has been established and well-tolerated for short-term symptomatic relief</a:t>
            </a:r>
          </a:p>
          <a:p>
            <a:pPr algn="just">
              <a:spcBef>
                <a:spcPts val="600"/>
              </a:spcBef>
              <a:spcAft>
                <a:spcPts val="1200"/>
              </a:spcAft>
            </a:pPr>
            <a:r>
              <a:rPr lang="en-US" dirty="0"/>
              <a:t>May be used cautiously in non-renal mild SLE (e.g. inflammatory arthralgia or myalgia) when there is intolerance or poor response to paracetamol</a:t>
            </a:r>
          </a:p>
          <a:p>
            <a:pPr algn="just"/>
            <a:r>
              <a:rPr lang="en-US" dirty="0"/>
              <a:t>Potential increased risk of renal, hepatic and CV toxicity when NSAIDs are used in SLE patients.</a:t>
            </a:r>
            <a:r>
              <a:rPr lang="en-US" baseline="30000" dirty="0"/>
              <a:t>21; 61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BD0F36-E80B-AD69-8456-A292630BE5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27078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B42F48CA-B850-CCCC-E4F2-3C25F72B01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GB" dirty="0"/>
              <a:t>OTHER TREATMENT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D4BCD31-4BA3-D30A-E4CD-94D3F975743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5FB5E5C-1FD9-4856-85E0-5E3E851793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65685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D896D3-37AD-7029-DC7A-C75038C6EC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Plasma Exchange / Plasmapheresis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4962EA-9B0D-7917-9243-992CCCF05B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n-US" dirty="0"/>
              <a:t>A therapeutic intervention that involves extracorporeal removal of high molecular weight substances (e.g. circulating immune complexes, autoantibodies and other immune reactants) with subsequent return or exchange of blood plasma or components. </a:t>
            </a:r>
          </a:p>
          <a:p>
            <a:pPr algn="just"/>
            <a:r>
              <a:rPr lang="en-US" dirty="0"/>
              <a:t>Alternative therapeutic modality in patients with acute life-threatening manifestations, rare complications and severe treatment-refractory disease, in particular LN.</a:t>
            </a:r>
          </a:p>
          <a:p>
            <a:pPr algn="just"/>
            <a:r>
              <a:rPr lang="en-US" dirty="0"/>
              <a:t>In renal biopsy-proven thrombotic microangiopathy LN, plasmapheresis had higher rate of complete / partial remission compared with control (non-plasmapheresis).</a:t>
            </a:r>
            <a:r>
              <a:rPr lang="en-US" baseline="30000" dirty="0"/>
              <a:t>77</a:t>
            </a:r>
          </a:p>
          <a:p>
            <a:pPr algn="just"/>
            <a:r>
              <a:rPr lang="en-US" dirty="0"/>
              <a:t>No AEs were observed.</a:t>
            </a:r>
            <a:r>
              <a:rPr lang="en-US" baseline="30000" dirty="0"/>
              <a:t>77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00D8F2B-7711-C214-FF3D-F4FF749E4B13}"/>
              </a:ext>
            </a:extLst>
          </p:cNvPr>
          <p:cNvSpPr txBox="1"/>
          <p:nvPr/>
        </p:nvSpPr>
        <p:spPr>
          <a:xfrm>
            <a:off x="754380" y="5915353"/>
            <a:ext cx="609322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77.  Li QY, et al. </a:t>
            </a:r>
            <a:r>
              <a:rPr lang="en-MY" sz="1400" dirty="0"/>
              <a:t>Medicine (Baltimore). 2016;95(18):e3595.</a:t>
            </a:r>
            <a:r>
              <a:rPr lang="en-US" sz="1400" dirty="0"/>
              <a:t>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D90762-3A63-8B0A-BC54-F072879308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90402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D896D3-37AD-7029-DC7A-C75038C6EC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Plasma Exchange / Plasmapheresis</a:t>
            </a:r>
            <a:r>
              <a:rPr lang="en-US" sz="3200" dirty="0">
                <a:solidFill>
                  <a:schemeClr val="tx1"/>
                </a:solidFill>
              </a:rPr>
              <a:t>-2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4962EA-9B0D-7917-9243-992CCCF05B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3900" y="1616642"/>
            <a:ext cx="10744200" cy="4668043"/>
          </a:xfrm>
        </p:spPr>
        <p:txBody>
          <a:bodyPr>
            <a:normAutofit/>
          </a:bodyPr>
          <a:lstStyle/>
          <a:p>
            <a:pPr algn="just">
              <a:spcAft>
                <a:spcPts val="1200"/>
              </a:spcAft>
            </a:pPr>
            <a:r>
              <a:rPr lang="en-US" dirty="0"/>
              <a:t>In a pre-post study of refractory SLE patients with sub-phenotypes of thrombotic thrombocytopenic purpura (TTP), myasthenia gravis and antiphospholipid syndrome (APS), PE as add-on treatment to corticosteroids and immunosuppressive agents significantly decreased SLEDAI. However, 21% patients experienced PE-related major AEs (catheter infections, bleeding and hypotension).</a:t>
            </a:r>
            <a:r>
              <a:rPr lang="en-US" baseline="30000" dirty="0"/>
              <a:t>78</a:t>
            </a:r>
            <a:r>
              <a:rPr lang="en-US" dirty="0"/>
              <a:t> </a:t>
            </a:r>
          </a:p>
          <a:p>
            <a:pPr algn="just">
              <a:spcAft>
                <a:spcPts val="1200"/>
              </a:spcAft>
            </a:pPr>
            <a:r>
              <a:rPr lang="en-US" dirty="0"/>
              <a:t>BSR 2018 guidelines recommends the use of PE in SLE with TTP.</a:t>
            </a:r>
            <a:r>
              <a:rPr lang="en-US" baseline="30000" dirty="0"/>
              <a:t>21</a:t>
            </a:r>
            <a:r>
              <a:rPr lang="en-US" dirty="0"/>
              <a:t> </a:t>
            </a:r>
          </a:p>
          <a:p>
            <a:pPr algn="just"/>
            <a:r>
              <a:rPr lang="en-US" dirty="0"/>
              <a:t>2020 Chinese Guidelines for the Diagnosis and Treatment of SLE - PE can be considered in patients with severe or refractory SLE.</a:t>
            </a:r>
            <a:r>
              <a:rPr lang="en-US" baseline="30000" dirty="0"/>
              <a:t>67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13C2BC8-4AD2-FBC1-6B52-2F94DEE1F13D}"/>
              </a:ext>
            </a:extLst>
          </p:cNvPr>
          <p:cNvSpPr txBox="1"/>
          <p:nvPr/>
        </p:nvSpPr>
        <p:spPr>
          <a:xfrm>
            <a:off x="754380" y="5915353"/>
            <a:ext cx="609322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78. </a:t>
            </a:r>
            <a:r>
              <a:rPr lang="en-US" sz="1400" dirty="0" err="1"/>
              <a:t>Soyuoz</a:t>
            </a:r>
            <a:r>
              <a:rPr lang="en-US" sz="1400" dirty="0"/>
              <a:t> A, et al. </a:t>
            </a:r>
            <a:r>
              <a:rPr lang="fi-FI" sz="1400" dirty="0"/>
              <a:t>Eur J Rheumatol. 2018;5(1):32-36</a:t>
            </a:r>
            <a:r>
              <a:rPr lang="en-US" sz="1400" dirty="0"/>
              <a:t>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79046C-BF7A-6059-2B81-17D31BB306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629675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0776D7B-544B-4781-0498-04D07622D0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Plasma Exchange / Plasmapheresis</a:t>
            </a:r>
            <a:r>
              <a:rPr lang="en-US" sz="3200" dirty="0">
                <a:solidFill>
                  <a:schemeClr val="tx1"/>
                </a:solidFill>
              </a:rPr>
              <a:t>-3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7367174-72A8-0B54-BE66-C9A3AAD340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48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332CB66-C5DA-D741-2BAF-723B1E9658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1384" y="2704841"/>
            <a:ext cx="10697196" cy="1463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81593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D896D3-37AD-7029-DC7A-C75038C6EC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Intravenous Immunoglobulin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4962EA-9B0D-7917-9243-992CCCF05B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3900" y="1555087"/>
            <a:ext cx="10744200" cy="4668043"/>
          </a:xfrm>
        </p:spPr>
        <p:txBody>
          <a:bodyPr>
            <a:normAutofit/>
          </a:bodyPr>
          <a:lstStyle/>
          <a:p>
            <a:pPr algn="just">
              <a:spcBef>
                <a:spcPts val="600"/>
              </a:spcBef>
            </a:pPr>
            <a:r>
              <a:rPr lang="en-US" dirty="0"/>
              <a:t>Blood product derived from the plasma of a large pool of healthy donors</a:t>
            </a:r>
          </a:p>
          <a:p>
            <a:pPr algn="just">
              <a:spcBef>
                <a:spcPts val="600"/>
              </a:spcBef>
            </a:pPr>
            <a:r>
              <a:rPr lang="en-US" dirty="0"/>
              <a:t>Immunomodulator for various autoimmune and inflammatory diseases</a:t>
            </a:r>
          </a:p>
          <a:p>
            <a:pPr algn="just">
              <a:spcBef>
                <a:spcPts val="600"/>
              </a:spcBef>
            </a:pPr>
            <a:r>
              <a:rPr lang="en-US" dirty="0"/>
              <a:t>Limited evidence on IVIG treatment in SLE</a:t>
            </a:r>
          </a:p>
          <a:p>
            <a:pPr algn="just">
              <a:spcBef>
                <a:spcPts val="600"/>
              </a:spcBef>
            </a:pPr>
            <a:r>
              <a:rPr lang="en-US" dirty="0"/>
              <a:t>In a non-</a:t>
            </a:r>
            <a:r>
              <a:rPr lang="en-US" dirty="0" err="1"/>
              <a:t>randomised</a:t>
            </a:r>
            <a:r>
              <a:rPr lang="en-US" dirty="0"/>
              <a:t> controlled trial in LN patients:</a:t>
            </a:r>
            <a:r>
              <a:rPr lang="en-US" baseline="30000" dirty="0"/>
              <a:t>79</a:t>
            </a:r>
            <a:endParaRPr lang="en-US" dirty="0"/>
          </a:p>
          <a:p>
            <a:pPr lvl="1" indent="-360000" algn="just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2800" dirty="0"/>
              <a:t>IVIG was not significantly different to CYC or AZA in achieving partial or complete renal remission following induction therapy </a:t>
            </a:r>
          </a:p>
          <a:p>
            <a:pPr lvl="1" indent="-360000" algn="just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2800" dirty="0"/>
              <a:t>Had lower infection rate</a:t>
            </a:r>
          </a:p>
          <a:p>
            <a:pPr lvl="1" indent="-360000" algn="just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sz="2800" dirty="0"/>
              <a:t>No leukopenia, </a:t>
            </a:r>
            <a:r>
              <a:rPr lang="en-US" sz="2800" dirty="0" err="1"/>
              <a:t>amenorrhoea</a:t>
            </a:r>
            <a:r>
              <a:rPr lang="en-US" sz="2800" dirty="0"/>
              <a:t> or osteoporosis were observed</a:t>
            </a:r>
            <a:endParaRPr lang="en-US" sz="2800" baseline="30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A778136-457A-1C13-B20B-BEDA89315F9F}"/>
              </a:ext>
            </a:extLst>
          </p:cNvPr>
          <p:cNvSpPr txBox="1"/>
          <p:nvPr/>
        </p:nvSpPr>
        <p:spPr>
          <a:xfrm>
            <a:off x="754380" y="5915353"/>
            <a:ext cx="609322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79.  </a:t>
            </a:r>
            <a:r>
              <a:rPr lang="en-US" sz="1400" dirty="0" err="1"/>
              <a:t>Monova</a:t>
            </a:r>
            <a:r>
              <a:rPr lang="en-US" sz="1400" dirty="0"/>
              <a:t> D, et al. </a:t>
            </a:r>
            <a:r>
              <a:rPr lang="en-MY" sz="1400" dirty="0">
                <a:effectLst/>
              </a:rPr>
              <a:t>BANTAO J. 2006;4(2):13.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0458B92-5BB5-0028-5E62-A61174BFE1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7408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D896D3-37AD-7029-DC7A-C75038C6EC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4962EA-9B0D-7917-9243-992CCCF05B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3900" y="1650143"/>
            <a:ext cx="10744200" cy="4143735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sz="3200" dirty="0"/>
              <a:t>Pharmacological treatment aims to suppress the disease activity. </a:t>
            </a:r>
          </a:p>
          <a:p>
            <a:pPr algn="just"/>
            <a:r>
              <a:rPr lang="en-US" sz="3200" dirty="0"/>
              <a:t>Treatment </a:t>
            </a:r>
            <a:r>
              <a:rPr lang="en-US" sz="3200" dirty="0" err="1"/>
              <a:t>individualised</a:t>
            </a:r>
            <a:r>
              <a:rPr lang="en-US" sz="3200" dirty="0"/>
              <a:t> according to:</a:t>
            </a:r>
          </a:p>
          <a:p>
            <a:pPr lvl="1" algn="just">
              <a:buFont typeface="Courier New" panose="02070309020205020404" pitchFamily="49" charset="0"/>
              <a:buChar char="o"/>
            </a:pPr>
            <a:r>
              <a:rPr lang="en-US" sz="3200" dirty="0"/>
              <a:t> </a:t>
            </a:r>
            <a:r>
              <a:rPr lang="en-US" sz="2800" dirty="0"/>
              <a:t>clinical presentation</a:t>
            </a:r>
          </a:p>
          <a:p>
            <a:pPr lvl="1" algn="just">
              <a:buFont typeface="Courier New" panose="02070309020205020404" pitchFamily="49" charset="0"/>
              <a:buChar char="o"/>
            </a:pPr>
            <a:r>
              <a:rPr lang="en-US" sz="2800" dirty="0"/>
              <a:t> disease activity</a:t>
            </a:r>
          </a:p>
          <a:p>
            <a:pPr algn="just"/>
            <a:r>
              <a:rPr lang="en-US" sz="3200" dirty="0"/>
              <a:t>Corticosteroids : cornerstone treatment</a:t>
            </a:r>
          </a:p>
          <a:p>
            <a:pPr algn="just"/>
            <a:r>
              <a:rPr lang="en-US" sz="3200" dirty="0"/>
              <a:t>Immunosuppressants : for major organ involvement</a:t>
            </a:r>
          </a:p>
          <a:p>
            <a:pPr algn="just"/>
            <a:r>
              <a:rPr lang="en-US" sz="3200" dirty="0"/>
              <a:t>Require monitoring of adverse events (AEs) and toxicity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F48FE5-5CA3-2556-E884-70F80A0B28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58123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D896D3-37AD-7029-DC7A-C75038C6EC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Intravenous Immunoglobulin</a:t>
            </a:r>
            <a:r>
              <a:rPr lang="en-US" sz="3200" dirty="0">
                <a:solidFill>
                  <a:schemeClr val="tx1"/>
                </a:solidFill>
              </a:rPr>
              <a:t>-2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4962EA-9B0D-7917-9243-992CCCF05B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3900" y="1526488"/>
            <a:ext cx="10744200" cy="4188257"/>
          </a:xfrm>
        </p:spPr>
        <p:txBody>
          <a:bodyPr>
            <a:normAutofit/>
          </a:bodyPr>
          <a:lstStyle/>
          <a:p>
            <a:pPr algn="just">
              <a:spcBef>
                <a:spcPts val="400"/>
              </a:spcBef>
            </a:pPr>
            <a:r>
              <a:rPr lang="en-US" dirty="0"/>
              <a:t>Thromboembolic events are delayed AEs of IVIG - incidence rate up to 2% when given in high dose</a:t>
            </a:r>
            <a:r>
              <a:rPr lang="en-US" baseline="30000" dirty="0"/>
              <a:t>80</a:t>
            </a:r>
          </a:p>
          <a:p>
            <a:pPr algn="just">
              <a:spcBef>
                <a:spcPts val="400"/>
              </a:spcBef>
            </a:pPr>
            <a:r>
              <a:rPr lang="en-US" dirty="0" err="1"/>
              <a:t>Hyperviscosity</a:t>
            </a:r>
            <a:r>
              <a:rPr lang="en-US" dirty="0"/>
              <a:t> in patients with risk factors:</a:t>
            </a:r>
            <a:r>
              <a:rPr lang="en-US" baseline="30000" dirty="0"/>
              <a:t>81</a:t>
            </a:r>
            <a:r>
              <a:rPr lang="en-US" dirty="0"/>
              <a:t> </a:t>
            </a:r>
          </a:p>
          <a:p>
            <a:pPr marL="720000" indent="-460375" algn="just">
              <a:spcBef>
                <a:spcPts val="400"/>
              </a:spcBef>
              <a:buFont typeface="Courier New" panose="02070309020205020404" pitchFamily="49" charset="0"/>
              <a:buChar char="o"/>
            </a:pPr>
            <a:r>
              <a:rPr lang="en-US" dirty="0"/>
              <a:t>advanced age, bedridden</a:t>
            </a:r>
          </a:p>
          <a:p>
            <a:pPr marL="720000" indent="-460375" algn="just">
              <a:spcBef>
                <a:spcPts val="400"/>
              </a:spcBef>
              <a:buFont typeface="Courier New" panose="02070309020205020404" pitchFamily="49" charset="0"/>
              <a:buChar char="o"/>
            </a:pPr>
            <a:r>
              <a:rPr lang="en-US" dirty="0"/>
              <a:t>previous thromboembolic diseases </a:t>
            </a:r>
          </a:p>
          <a:p>
            <a:pPr marL="720000" indent="-460375" algn="just">
              <a:spcBef>
                <a:spcPts val="400"/>
              </a:spcBef>
              <a:buFont typeface="Courier New" panose="02070309020205020404" pitchFamily="49" charset="0"/>
              <a:buChar char="o"/>
            </a:pPr>
            <a:r>
              <a:rPr lang="en-US" dirty="0"/>
              <a:t>diabetes mellitus, hypertension, </a:t>
            </a:r>
            <a:r>
              <a:rPr lang="en-US" dirty="0" err="1"/>
              <a:t>dyslipidaemia</a:t>
            </a:r>
            <a:endParaRPr lang="en-US" dirty="0"/>
          </a:p>
          <a:p>
            <a:pPr marL="720000" indent="-460375" algn="just">
              <a:spcBef>
                <a:spcPts val="400"/>
              </a:spcBef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dirty="0"/>
              <a:t>those receiving IVIG in high dose or by rapid infusion</a:t>
            </a:r>
            <a:r>
              <a:rPr lang="en-US" baseline="30000" dirty="0"/>
              <a:t> </a:t>
            </a:r>
          </a:p>
          <a:p>
            <a:pPr marL="230400" indent="-230400" algn="just">
              <a:spcBef>
                <a:spcPts val="400"/>
              </a:spcBef>
              <a:spcAft>
                <a:spcPts val="1200"/>
              </a:spcAft>
            </a:pPr>
            <a:r>
              <a:rPr lang="en-US" dirty="0"/>
              <a:t>Slow infusion rate of low concentration of IVIG products may reduce the thromboembolic events</a:t>
            </a:r>
            <a:r>
              <a:rPr lang="en-US" baseline="30000" dirty="0"/>
              <a:t>80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5EB45FA-56B9-6BEF-C8A8-4CE6B3B86222}"/>
              </a:ext>
            </a:extLst>
          </p:cNvPr>
          <p:cNvSpPr txBox="1"/>
          <p:nvPr/>
        </p:nvSpPr>
        <p:spPr>
          <a:xfrm>
            <a:off x="754380" y="5915353"/>
            <a:ext cx="6093228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80. </a:t>
            </a:r>
            <a:r>
              <a:rPr lang="en-MY" sz="1400" dirty="0" err="1">
                <a:effectLst/>
              </a:rPr>
              <a:t>Mulhearn</a:t>
            </a:r>
            <a:r>
              <a:rPr lang="en-MY" sz="1400" dirty="0">
                <a:effectLst/>
              </a:rPr>
              <a:t> B, Bruce IN.  Rheumatology</a:t>
            </a:r>
            <a:r>
              <a:rPr lang="en-MY" sz="1400" dirty="0"/>
              <a:t> (</a:t>
            </a:r>
            <a:r>
              <a:rPr lang="en-MY" sz="1400" dirty="0">
                <a:effectLst/>
              </a:rPr>
              <a:t>Oxford). 2015;54(3):383-391.</a:t>
            </a:r>
            <a:endParaRPr lang="en-US" sz="1400" dirty="0"/>
          </a:p>
          <a:p>
            <a:r>
              <a:rPr lang="en-US" sz="1400" dirty="0"/>
              <a:t>81. </a:t>
            </a:r>
            <a:r>
              <a:rPr lang="en-MY" sz="1400" dirty="0">
                <a:effectLst/>
              </a:rPr>
              <a:t>Guo Y, et al. Front</a:t>
            </a:r>
            <a:r>
              <a:rPr lang="en-MY" sz="1400" dirty="0"/>
              <a:t> </a:t>
            </a:r>
            <a:r>
              <a:rPr lang="en-MY" sz="1400" dirty="0">
                <a:effectLst/>
              </a:rPr>
              <a:t>Immunol. 2018;9:1299</a:t>
            </a:r>
            <a:r>
              <a:rPr lang="en-MY" sz="1400" dirty="0">
                <a:effectLst/>
                <a:latin typeface="Helvetica" pitchFamily="2" charset="0"/>
              </a:rPr>
              <a:t>.</a:t>
            </a:r>
          </a:p>
          <a:p>
            <a:r>
              <a:rPr lang="en-US" sz="1400" dirty="0"/>
              <a:t>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A9D570-354C-5363-363B-43620CAE9F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53691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7A848A1-0BC5-1454-14FC-BD4303CB10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Intravenous Immunoglobulin</a:t>
            </a:r>
            <a:r>
              <a:rPr lang="en-US" sz="3200" dirty="0">
                <a:solidFill>
                  <a:schemeClr val="tx1"/>
                </a:solidFill>
              </a:rPr>
              <a:t>-3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5C93F7D-F016-D6F6-D4CD-49472ED052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51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5A84B36-2FA0-5062-1692-4169CB4B87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7142" y="2362501"/>
            <a:ext cx="10481438" cy="2200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18026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4D341DC-B816-3AAB-D1FA-6F9E9E5CED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52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2515DD1-1761-8D83-1697-DE14D58AED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9381" y="64643"/>
            <a:ext cx="10274382" cy="6728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831328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BA3C21A-5BA2-C8B7-C1E7-356219E1DB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dirty="0"/>
              <a:t>Take Home Message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293EC64-D10B-5656-F5E8-72E88536D2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4380" y="1508920"/>
            <a:ext cx="10744200" cy="4847429"/>
          </a:xfrm>
        </p:spPr>
        <p:txBody>
          <a:bodyPr>
            <a:normAutofit fontScale="92500"/>
          </a:bodyPr>
          <a:lstStyle/>
          <a:p>
            <a:pPr algn="just"/>
            <a:r>
              <a:rPr lang="en-GB" dirty="0"/>
              <a:t>Treatment options in SLE are guided by clinical manifestations, disease activity, co-morbidities, pregnancy compatibility and safety concerns.</a:t>
            </a:r>
          </a:p>
          <a:p>
            <a:pPr algn="just"/>
            <a:r>
              <a:rPr lang="en-GB" dirty="0"/>
              <a:t>Corticosteroids dose should be minimised accordingly and discontinued whenever possible.</a:t>
            </a:r>
          </a:p>
          <a:p>
            <a:pPr algn="just"/>
            <a:r>
              <a:rPr lang="en-GB" dirty="0"/>
              <a:t>HCQ should be initiated upon SLE diagnosis unless intolerant or contraindicated.</a:t>
            </a:r>
          </a:p>
          <a:p>
            <a:pPr algn="just"/>
            <a:r>
              <a:rPr lang="en-GB" dirty="0"/>
              <a:t>Immunosuppressants are used in major organ involvement, or as add-on therapy to HCQ and corticosteroids to control disease activity.</a:t>
            </a:r>
          </a:p>
          <a:p>
            <a:pPr algn="just"/>
            <a:r>
              <a:rPr lang="en-GB" dirty="0"/>
              <a:t>Biologics are used as adjunct therapy in active disease.</a:t>
            </a:r>
          </a:p>
          <a:p>
            <a:pPr algn="just"/>
            <a:r>
              <a:rPr lang="en-GB" dirty="0"/>
              <a:t>Plasma exchange and IVIG can be considered in severe or refractory diseases.</a:t>
            </a:r>
          </a:p>
          <a:p>
            <a:pPr algn="just"/>
            <a:r>
              <a:rPr lang="en-GB" dirty="0"/>
              <a:t>Adverse effects of treatment should be monitored regularly.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4565A64-E543-AE62-0F76-5DA26B698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065534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743AA6E-3A78-EC3C-8F4E-9896C4A389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54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64EB372-212B-36BB-BFEA-C23F295849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857">
                        <a14:foregroundMark x1="90857" y1="20929" x2="90857" y2="20929"/>
                        <a14:foregroundMark x1="90857" y1="20929" x2="90857" y2="20929"/>
                        <a14:foregroundMark x1="48500" y1="49571" x2="48500" y2="49571"/>
                        <a14:foregroundMark x1="62714" y1="48857" x2="62714" y2="48857"/>
                        <a14:foregroundMark x1="60786" y1="47357" x2="60786" y2="47357"/>
                        <a14:foregroundMark x1="60571" y1="48857" x2="60571" y2="48857"/>
                        <a14:foregroundMark x1="31571" y1="50786" x2="31571" y2="50786"/>
                        <a14:foregroundMark x1="42714" y1="40714" x2="42714" y2="40714"/>
                        <a14:foregroundMark x1="35714" y1="51714" x2="35714" y2="51714"/>
                        <a14:foregroundMark x1="42714" y1="40929" x2="42714" y2="40929"/>
                        <a14:foregroundMark x1="43429" y1="38714" x2="43429" y2="38714"/>
                        <a14:foregroundMark x1="29214" y1="79071" x2="29214" y2="79071"/>
                        <a14:foregroundMark x1="46000" y1="78714" x2="46000" y2="78714"/>
                        <a14:foregroundMark x1="41500" y1="77286" x2="41500" y2="77286"/>
                        <a14:foregroundMark x1="46143" y1="70286" x2="46143" y2="70286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842054" y="-1"/>
            <a:ext cx="6610865" cy="6610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18085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D896D3-37AD-7029-DC7A-C75038C6EC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Introduction</a:t>
            </a:r>
            <a:r>
              <a:rPr lang="en-US" sz="3200" dirty="0">
                <a:solidFill>
                  <a:schemeClr val="tx1"/>
                </a:solidFill>
              </a:rPr>
              <a:t>-2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4962EA-9B0D-7917-9243-992CCCF05B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4380" y="1679805"/>
            <a:ext cx="10744200" cy="4322618"/>
          </a:xfrm>
        </p:spPr>
        <p:txBody>
          <a:bodyPr>
            <a:normAutofit/>
          </a:bodyPr>
          <a:lstStyle/>
          <a:p>
            <a:pPr algn="just"/>
            <a:r>
              <a:rPr lang="en-US" sz="3200" dirty="0"/>
              <a:t>Treatment phase:</a:t>
            </a:r>
          </a:p>
          <a:p>
            <a:pPr marL="814388" lvl="1" indent="-357188" algn="just">
              <a:buFont typeface="Courier New" panose="02070309020205020404" pitchFamily="49" charset="0"/>
              <a:buChar char="o"/>
              <a:tabLst>
                <a:tab pos="1163638" algn="l"/>
              </a:tabLst>
            </a:pPr>
            <a:r>
              <a:rPr lang="en-US" sz="3200" dirty="0"/>
              <a:t>Induction: halt immunological activity (high disease / major organ involvement</a:t>
            </a:r>
          </a:p>
          <a:p>
            <a:pPr lvl="1" algn="just">
              <a:buFont typeface="Courier New" panose="02070309020205020404" pitchFamily="49" charset="0"/>
              <a:buChar char="o"/>
            </a:pPr>
            <a:r>
              <a:rPr lang="en-US" sz="3200" dirty="0"/>
              <a:t> Maintenance: consolidate remission &amp; reduce flare</a:t>
            </a:r>
          </a:p>
          <a:p>
            <a:pPr marL="0" indent="0" algn="just">
              <a:buNone/>
            </a:pPr>
            <a:endParaRPr lang="en-US" sz="3200" dirty="0"/>
          </a:p>
          <a:p>
            <a:pPr algn="just"/>
            <a:r>
              <a:rPr lang="en-US" sz="3200" dirty="0"/>
              <a:t>Long-term treatment may be necessary to maintain remission or low disease activity.</a:t>
            </a:r>
          </a:p>
          <a:p>
            <a:pPr algn="just"/>
            <a:r>
              <a:rPr lang="en-US" sz="3200" dirty="0"/>
              <a:t>Should be based on shared decision-making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95C5D2-3652-6306-477D-6157C659E8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2012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B42F48CA-B850-CCCC-E4F2-3C25F72B01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GB" dirty="0"/>
              <a:t>CORTICOSTEROIDS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D4BCD31-4BA3-D30A-E4CD-94D3F975743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701B23C-1748-8A20-8331-B89F56E5D6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742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D896D3-37AD-7029-DC7A-C75038C6EC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Corticosteroids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4962EA-9B0D-7917-9243-992CCCF05B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9719" y="2179014"/>
            <a:ext cx="4588182" cy="4668043"/>
          </a:xfrm>
        </p:spPr>
        <p:txBody>
          <a:bodyPr>
            <a:normAutofit/>
          </a:bodyPr>
          <a:lstStyle/>
          <a:p>
            <a:pPr algn="just"/>
            <a:r>
              <a:rPr lang="en-US" sz="3200" dirty="0"/>
              <a:t>Have anti-inflammatory properties</a:t>
            </a:r>
          </a:p>
          <a:p>
            <a:pPr algn="just"/>
            <a:r>
              <a:rPr lang="en-US" sz="3200" dirty="0"/>
              <a:t>Rapid onset of action</a:t>
            </a:r>
          </a:p>
          <a:p>
            <a:pPr algn="just"/>
            <a:r>
              <a:rPr lang="en-US" sz="3200" dirty="0"/>
              <a:t>Long-term use may lead to various AEs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1C7CCBB-34E3-1696-B4E4-7A0127456383}"/>
              </a:ext>
            </a:extLst>
          </p:cNvPr>
          <p:cNvSpPr txBox="1"/>
          <p:nvPr/>
        </p:nvSpPr>
        <p:spPr>
          <a:xfrm>
            <a:off x="738618" y="5996159"/>
            <a:ext cx="54875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sz="1400" dirty="0"/>
              <a:t>57. Chen HL, et al. J </a:t>
            </a:r>
            <a:r>
              <a:rPr lang="en-MY" sz="1400" dirty="0" err="1"/>
              <a:t>Rheumatol</a:t>
            </a:r>
            <a:r>
              <a:rPr lang="en-MY" sz="1400" dirty="0"/>
              <a:t>. 2018;45(1):83-89.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50A84E-12CD-B715-F652-BFF32A09A7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8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D2059B7-54BE-75A6-D11C-568B2B9816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55579" y="3094690"/>
            <a:ext cx="6736421" cy="2526677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DC2C1988-3F39-38F6-25DD-A01AA35EE283}"/>
              </a:ext>
            </a:extLst>
          </p:cNvPr>
          <p:cNvSpPr txBox="1">
            <a:spLocks/>
          </p:cNvSpPr>
          <p:nvPr/>
        </p:nvSpPr>
        <p:spPr>
          <a:xfrm>
            <a:off x="5455579" y="2179014"/>
            <a:ext cx="6236412" cy="10146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3200" dirty="0"/>
              <a:t>Large cohort of SLE patients in Taiwan:</a:t>
            </a:r>
            <a:r>
              <a:rPr lang="en-US" sz="3200" baseline="30000" dirty="0"/>
              <a:t>57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2579388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D896D3-37AD-7029-DC7A-C75038C6EC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Corticosteroids</a:t>
            </a:r>
            <a:r>
              <a:rPr lang="en-US" sz="3200" dirty="0">
                <a:solidFill>
                  <a:schemeClr val="tx1"/>
                </a:solidFill>
              </a:rPr>
              <a:t>-2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4962EA-9B0D-7917-9243-992CCCF05B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3900" y="1429870"/>
            <a:ext cx="10744200" cy="4668043"/>
          </a:xfrm>
        </p:spPr>
        <p:txBody>
          <a:bodyPr>
            <a:noAutofit/>
          </a:bodyPr>
          <a:lstStyle/>
          <a:p>
            <a:pPr algn="just"/>
            <a:r>
              <a:rPr lang="en-US" sz="3200" dirty="0"/>
              <a:t>In a meta-analysis of eight small randomized controlled trials (RCTs) looked into rate of AEs related to medium to high dose of corticosteroids in patients with SLE. The pooled rates were:</a:t>
            </a:r>
            <a:r>
              <a:rPr lang="en-US" sz="3200" baseline="30000" dirty="0"/>
              <a:t>58</a:t>
            </a:r>
            <a:endParaRPr lang="en-US" sz="3200" dirty="0"/>
          </a:p>
          <a:p>
            <a:pPr lvl="1" indent="-360000" algn="just">
              <a:buFont typeface="Courier New" panose="02070309020205020404" pitchFamily="49" charset="0"/>
              <a:buChar char="o"/>
            </a:pPr>
            <a:r>
              <a:rPr lang="en-US" sz="3200" dirty="0"/>
              <a:t>25/100 patients/year for infections </a:t>
            </a:r>
          </a:p>
          <a:p>
            <a:pPr marL="687600" indent="-360000" algn="just">
              <a:buFont typeface="Courier New" panose="02070309020205020404" pitchFamily="49" charset="0"/>
              <a:buChar char="o"/>
            </a:pPr>
            <a:r>
              <a:rPr lang="en-US" sz="3200" dirty="0"/>
              <a:t>12/100 patients/ year for avascular necrosis of the hip </a:t>
            </a:r>
          </a:p>
          <a:p>
            <a:pPr marL="687600" indent="-360000" algn="just">
              <a:buFont typeface="Courier New" panose="02070309020205020404" pitchFamily="49" charset="0"/>
              <a:buChar char="o"/>
            </a:pPr>
            <a:r>
              <a:rPr lang="en-US" sz="3200" dirty="0"/>
              <a:t>9/100 patients/year for </a:t>
            </a:r>
            <a:r>
              <a:rPr lang="en-US" sz="3200" dirty="0" err="1"/>
              <a:t>hyperglycaemia</a:t>
            </a:r>
            <a:r>
              <a:rPr lang="en-US" sz="3200" dirty="0"/>
              <a:t>/diabetes</a:t>
            </a:r>
          </a:p>
          <a:p>
            <a:pPr algn="just"/>
            <a:r>
              <a:rPr lang="en-US" sz="3200" dirty="0"/>
              <a:t>The risk of any new organ damage significantly increases with higher corticosteroids dosage.</a:t>
            </a:r>
            <a:r>
              <a:rPr lang="en-US" sz="3200" baseline="30000" dirty="0"/>
              <a:t>59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8CD8779-CA08-2684-F540-268B35870CD8}"/>
              </a:ext>
            </a:extLst>
          </p:cNvPr>
          <p:cNvSpPr txBox="1"/>
          <p:nvPr/>
        </p:nvSpPr>
        <p:spPr>
          <a:xfrm>
            <a:off x="723900" y="5940293"/>
            <a:ext cx="45886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sz="1400" dirty="0"/>
              <a:t>58. </a:t>
            </a:r>
            <a:r>
              <a:rPr lang="en-MY" sz="1400" dirty="0" err="1"/>
              <a:t>Sciascia</a:t>
            </a:r>
            <a:r>
              <a:rPr lang="en-MY" sz="1400" dirty="0"/>
              <a:t> S, et al. Clin Drug </a:t>
            </a:r>
            <a:r>
              <a:rPr lang="en-MY" sz="1400" dirty="0" err="1"/>
              <a:t>Investig</a:t>
            </a:r>
            <a:r>
              <a:rPr lang="en-MY" sz="1400" dirty="0"/>
              <a:t>. 2017;37(6):519-524.</a:t>
            </a:r>
          </a:p>
          <a:p>
            <a:r>
              <a:rPr lang="en-MY" sz="1400" dirty="0"/>
              <a:t>59. Al Sawah S, et al. </a:t>
            </a:r>
            <a:r>
              <a:rPr lang="it-IT" sz="1400" dirty="0"/>
              <a:t>Lupus Sci Med. 2015;2(1):e000066.</a:t>
            </a:r>
            <a:endParaRPr lang="en-MY" sz="14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069603-035C-A615-5C71-69F6A5B389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41455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E CPG template 3" id="{70C9DEBF-6740-C44A-8FF9-AECF46EBD451}" vid="{91620721-3165-6A43-8103-D728669D0D1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1030</TotalTime>
  <Words>3128</Words>
  <Application>Microsoft Office PowerPoint</Application>
  <PresentationFormat>Widescreen</PresentationFormat>
  <Paragraphs>358</Paragraphs>
  <Slides>54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60" baseType="lpstr">
      <vt:lpstr>Arial</vt:lpstr>
      <vt:lpstr>Calibri</vt:lpstr>
      <vt:lpstr>Courier New</vt:lpstr>
      <vt:lpstr>Helvetica</vt:lpstr>
      <vt:lpstr>Wingdings</vt:lpstr>
      <vt:lpstr>Office Theme</vt:lpstr>
      <vt:lpstr>Training of Core Trainers CPG Management of  Systemic Lupus Erythematosus</vt:lpstr>
      <vt:lpstr>Learning Objectives</vt:lpstr>
      <vt:lpstr>Pharmacological Treatment</vt:lpstr>
      <vt:lpstr>INTRODUCTION</vt:lpstr>
      <vt:lpstr>Introduction</vt:lpstr>
      <vt:lpstr>Introduction-2</vt:lpstr>
      <vt:lpstr>CORTICOSTEROIDS</vt:lpstr>
      <vt:lpstr>Corticosteroids</vt:lpstr>
      <vt:lpstr>Corticosteroids-2</vt:lpstr>
      <vt:lpstr>Corticosteroids-3</vt:lpstr>
      <vt:lpstr>ANTIMALARIAL (HYDROXYCHLOROQUINE)</vt:lpstr>
      <vt:lpstr>Hydroxychloroquine</vt:lpstr>
      <vt:lpstr>Hydroxychloroquine-2</vt:lpstr>
      <vt:lpstr>Hydroxychloroquine-3</vt:lpstr>
      <vt:lpstr>Hydroxychloroquine-4</vt:lpstr>
      <vt:lpstr>Hydroxychloroquine-5</vt:lpstr>
      <vt:lpstr>Hydroxychloroquine-6</vt:lpstr>
      <vt:lpstr>IMMUNOSUPPRESSANTS</vt:lpstr>
      <vt:lpstr>Immunosuppressants</vt:lpstr>
      <vt:lpstr>Azathioprine</vt:lpstr>
      <vt:lpstr>Azathioprine-2</vt:lpstr>
      <vt:lpstr>Methotrexate</vt:lpstr>
      <vt:lpstr>Methotrexate-2</vt:lpstr>
      <vt:lpstr>Methotrexate-3</vt:lpstr>
      <vt:lpstr>Calcineurin Inhibitors</vt:lpstr>
      <vt:lpstr>Ciclosporin</vt:lpstr>
      <vt:lpstr>Ciclosporin-2</vt:lpstr>
      <vt:lpstr>Tacrolimus</vt:lpstr>
      <vt:lpstr>Cyclophosphamide</vt:lpstr>
      <vt:lpstr>Cyclophosphamide-2</vt:lpstr>
      <vt:lpstr>Leflunomide</vt:lpstr>
      <vt:lpstr>Mycophenolate Mofetil</vt:lpstr>
      <vt:lpstr>Immunosuppressants-2</vt:lpstr>
      <vt:lpstr>BIOLOGICS</vt:lpstr>
      <vt:lpstr>Biologics</vt:lpstr>
      <vt:lpstr>Belimumab</vt:lpstr>
      <vt:lpstr>Belimumab-2</vt:lpstr>
      <vt:lpstr>Anifrolumab</vt:lpstr>
      <vt:lpstr>Anifrolumab-2</vt:lpstr>
      <vt:lpstr>Rituximab</vt:lpstr>
      <vt:lpstr>Rituximab-2</vt:lpstr>
      <vt:lpstr>Biologics-2</vt:lpstr>
      <vt:lpstr>NONSTEROIDAL ANTI-INFLAMMATORY DRUGS (NSAIDS)</vt:lpstr>
      <vt:lpstr>Nonsteroidal Anti-inflammatory Drugs (NSAIDs)</vt:lpstr>
      <vt:lpstr>OTHER TREATMENT</vt:lpstr>
      <vt:lpstr>Plasma Exchange / Plasmapheresis</vt:lpstr>
      <vt:lpstr>Plasma Exchange / Plasmapheresis-2</vt:lpstr>
      <vt:lpstr>Plasma Exchange / Plasmapheresis-3</vt:lpstr>
      <vt:lpstr>Intravenous Immunoglobulin</vt:lpstr>
      <vt:lpstr>Intravenous Immunoglobulin-2</vt:lpstr>
      <vt:lpstr>Intravenous Immunoglobulin-3</vt:lpstr>
      <vt:lpstr>PowerPoint Presentation</vt:lpstr>
      <vt:lpstr>Take Home Message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Tengku Noor Farhana Tengku Khalid</cp:lastModifiedBy>
  <cp:revision>36</cp:revision>
  <dcterms:created xsi:type="dcterms:W3CDTF">2023-11-29T06:59:45Z</dcterms:created>
  <dcterms:modified xsi:type="dcterms:W3CDTF">2024-07-02T04:10:16Z</dcterms:modified>
</cp:coreProperties>
</file>